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328" r:id="rId3"/>
    <p:sldId id="341" r:id="rId4"/>
    <p:sldId id="332" r:id="rId5"/>
    <p:sldId id="335" r:id="rId6"/>
    <p:sldId id="340" r:id="rId7"/>
  </p:sldIdLst>
  <p:sldSz cx="10693400" cy="756126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1E73"/>
    <a:srgbClr val="008000"/>
    <a:srgbClr val="5A5A5A"/>
    <a:srgbClr val="4D4D4D"/>
    <a:srgbClr val="AD5C85"/>
    <a:srgbClr val="DDDDDD"/>
    <a:srgbClr val="C0C0C0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8949" autoAdjust="0"/>
    <p:restoredTop sz="83719" autoAdjust="0"/>
  </p:normalViewPr>
  <p:slideViewPr>
    <p:cSldViewPr>
      <p:cViewPr varScale="1">
        <p:scale>
          <a:sx n="90" d="100"/>
          <a:sy n="90" d="100"/>
        </p:scale>
        <p:origin x="-732" y="-96"/>
      </p:cViewPr>
      <p:guideLst>
        <p:guide orient="horz" pos="161"/>
        <p:guide orient="horz" pos="4649"/>
        <p:guide orient="horz" pos="748"/>
        <p:guide orient="horz" pos="1202"/>
        <p:guide orient="horz" pos="2880"/>
        <p:guide orient="horz" pos="4426"/>
        <p:guide orient="horz" pos="307"/>
        <p:guide orient="horz" pos="4014"/>
        <p:guide pos="415"/>
        <p:guide pos="6577"/>
        <p:guide pos="737"/>
        <p:guide pos="5681"/>
        <p:guide pos="5908"/>
        <p:guide pos="1871"/>
        <p:guide pos="6090"/>
        <p:guide pos="3686"/>
      </p:guideLst>
    </p:cSldViewPr>
  </p:slideViewPr>
  <p:outlineViewPr>
    <p:cViewPr>
      <p:scale>
        <a:sx n="33" d="100"/>
        <a:sy n="33" d="100"/>
      </p:scale>
      <p:origin x="0" y="37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125" cy="496731"/>
          </a:xfrm>
          <a:prstGeom prst="rect">
            <a:avLst/>
          </a:prstGeom>
        </p:spPr>
        <p:txBody>
          <a:bodyPr vert="horz" lIns="92087" tIns="46043" rIns="92087" bIns="46043" rtlCol="0"/>
          <a:lstStyle>
            <a:lvl1pPr algn="l">
              <a:defRPr sz="1200" dirty="0"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947" y="1"/>
            <a:ext cx="2945125" cy="496731"/>
          </a:xfrm>
          <a:prstGeom prst="rect">
            <a:avLst/>
          </a:prstGeom>
        </p:spPr>
        <p:txBody>
          <a:bodyPr vert="horz" lIns="92087" tIns="46043" rIns="92087" bIns="46043" rtlCol="0"/>
          <a:lstStyle>
            <a:lvl1pPr algn="r">
              <a:defRPr sz="1200">
                <a:latin typeface="Arial Narrow" pitchFamily="34" charset="0"/>
              </a:defRPr>
            </a:lvl1pPr>
          </a:lstStyle>
          <a:p>
            <a:pPr>
              <a:defRPr/>
            </a:pPr>
            <a:fld id="{FD94DC8E-C8CE-4114-909A-239DE19A5D2C}" type="datetimeFigureOut">
              <a:rPr lang="ru-RU"/>
              <a:pPr>
                <a:defRPr/>
              </a:pPr>
              <a:t>26.05.2016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898"/>
            <a:ext cx="2945125" cy="496731"/>
          </a:xfrm>
          <a:prstGeom prst="rect">
            <a:avLst/>
          </a:prstGeom>
        </p:spPr>
        <p:txBody>
          <a:bodyPr vert="horz" lIns="92087" tIns="46043" rIns="92087" bIns="46043" rtlCol="0" anchor="b"/>
          <a:lstStyle>
            <a:lvl1pPr algn="l">
              <a:defRPr sz="1200" dirty="0"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947" y="9429898"/>
            <a:ext cx="2945125" cy="496731"/>
          </a:xfrm>
          <a:prstGeom prst="rect">
            <a:avLst/>
          </a:prstGeom>
        </p:spPr>
        <p:txBody>
          <a:bodyPr vert="horz" lIns="92087" tIns="46043" rIns="92087" bIns="46043" rtlCol="0" anchor="b"/>
          <a:lstStyle>
            <a:lvl1pPr algn="r">
              <a:defRPr sz="1200">
                <a:latin typeface="Arial Narrow" pitchFamily="34" charset="0"/>
              </a:defRPr>
            </a:lvl1pPr>
          </a:lstStyle>
          <a:p>
            <a:pPr>
              <a:defRPr/>
            </a:pPr>
            <a:fld id="{34AE256C-39E5-477B-9F86-91BE9A88C2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0144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125" cy="49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7" tIns="46043" rIns="92087" bIns="46043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947" y="1"/>
            <a:ext cx="2945125" cy="49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7" tIns="46043" rIns="92087" bIns="46043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6763" y="744538"/>
            <a:ext cx="526415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6547"/>
            <a:ext cx="5438140" cy="4467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7" tIns="46043" rIns="92087" bIns="460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898"/>
            <a:ext cx="2945125" cy="49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7" tIns="46043" rIns="92087" bIns="46043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947" y="9429898"/>
            <a:ext cx="2945125" cy="49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7" tIns="46043" rIns="92087" bIns="46043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 Narrow" pitchFamily="34" charset="0"/>
              </a:defRPr>
            </a:lvl1pPr>
          </a:lstStyle>
          <a:p>
            <a:pPr>
              <a:defRPr/>
            </a:pPr>
            <a:fld id="{ADD48E67-5E33-4486-A65A-676D479E25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201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16302F-896E-4877-9FE8-587E94893913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761"/>
            <a:fld id="{DFC1CDF5-C05D-43B2-A0D6-9535D1ED2AEE}" type="slidenum">
              <a:rPr lang="ru-RU" smtClean="0"/>
              <a:pPr defTabSz="912761"/>
              <a:t>3</a:t>
            </a:fld>
            <a:endParaRPr lang="ru-RU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761"/>
            <a:fld id="{DFC1CDF5-C05D-43B2-A0D6-9535D1ED2AEE}" type="slidenum">
              <a:rPr lang="ru-RU" smtClean="0"/>
              <a:pPr defTabSz="912761"/>
              <a:t>4</a:t>
            </a:fld>
            <a:endParaRPr lang="ru-RU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A6_Bashneft_FE_onWhit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5500" y="2233613"/>
            <a:ext cx="47879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Color3D_Bashneft_logo_main_desk_H_rus-01"/>
          <p:cNvPicPr>
            <a:picLocks noChangeAspect="1" noChangeArrowheads="1"/>
          </p:cNvPicPr>
          <p:nvPr userDrawn="1"/>
        </p:nvPicPr>
        <p:blipFill>
          <a:blip r:embed="rId3" cstate="print"/>
          <a:srcRect l="21777" t="6087" r="67111" b="85147"/>
          <a:stretch>
            <a:fillRect/>
          </a:stretch>
        </p:blipFill>
        <p:spPr bwMode="auto">
          <a:xfrm>
            <a:off x="504514" y="169863"/>
            <a:ext cx="324167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24822" y="3533775"/>
            <a:ext cx="6084888" cy="550863"/>
          </a:xfrm>
        </p:spPr>
        <p:txBody>
          <a:bodyPr tIns="36000" bIns="36000"/>
          <a:lstStyle>
            <a:lvl1pPr marL="0" indent="0" eaLnBrk="1" hangingPunct="1">
              <a:spcBef>
                <a:spcPts val="0"/>
              </a:spcBef>
              <a:buFontTx/>
              <a:buNone/>
              <a:defRPr sz="1400" baseline="0">
                <a:solidFill>
                  <a:srgbClr val="4D4D4D"/>
                </a:solidFill>
              </a:defRPr>
            </a:lvl1pPr>
          </a:lstStyle>
          <a:p>
            <a:r>
              <a:rPr lang="en-US" dirty="0" smtClean="0"/>
              <a:t>Образец подзаголовка</a:t>
            </a:r>
            <a:endParaRPr lang="ru-RU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6176" y="1831436"/>
            <a:ext cx="6115050" cy="1398587"/>
          </a:xfrm>
        </p:spPr>
        <p:txBody>
          <a:bodyPr tIns="36000" bIns="36000" anchor="ctr"/>
          <a:lstStyle>
            <a:lvl1pPr>
              <a:defRPr sz="2800">
                <a:solidFill>
                  <a:srgbClr val="4D4D4D"/>
                </a:solidFill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43498" y="7201760"/>
            <a:ext cx="9095690" cy="152126"/>
          </a:xfrm>
          <a:prstGeom prst="rect">
            <a:avLst/>
          </a:prstGeom>
        </p:spPr>
        <p:txBody>
          <a:bodyPr lIns="0"/>
          <a:lstStyle>
            <a:lvl1pPr>
              <a:defRPr sz="700" dirty="0" smtClean="0">
                <a:solidFill>
                  <a:srgbClr val="4D4D4D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element_accen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47275" y="6854825"/>
            <a:ext cx="584200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Color3D_Bashneft_logo_main_desk_H_rus-01"/>
          <p:cNvPicPr>
            <a:picLocks noChangeAspect="1" noChangeArrowheads="1"/>
          </p:cNvPicPr>
          <p:nvPr userDrawn="1"/>
        </p:nvPicPr>
        <p:blipFill>
          <a:blip r:embed="rId3" cstate="print"/>
          <a:srcRect l="21777" t="6087" r="67111" b="85147"/>
          <a:stretch>
            <a:fillRect/>
          </a:stretch>
        </p:blipFill>
        <p:spPr bwMode="auto">
          <a:xfrm>
            <a:off x="9305925" y="212725"/>
            <a:ext cx="124777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9436100" y="6999288"/>
            <a:ext cx="49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9C1D1-D726-421F-9104-00844054AD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7" name="Прямая соединительная линия 9"/>
          <p:cNvCxnSpPr/>
          <p:nvPr userDrawn="1"/>
        </p:nvCxnSpPr>
        <p:spPr bwMode="auto">
          <a:xfrm>
            <a:off x="644525" y="7188200"/>
            <a:ext cx="8734425" cy="0"/>
          </a:xfrm>
          <a:prstGeom prst="line">
            <a:avLst/>
          </a:prstGeom>
          <a:ln>
            <a:solidFill>
              <a:schemeClr val="accent6">
                <a:alpha val="7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43498" y="7201760"/>
            <a:ext cx="9095690" cy="152126"/>
          </a:xfrm>
          <a:prstGeom prst="rect">
            <a:avLst/>
          </a:prstGeom>
        </p:spPr>
        <p:txBody>
          <a:bodyPr lIns="0"/>
          <a:lstStyle>
            <a:lvl1pPr>
              <a:defRPr sz="700" dirty="0" smtClean="0">
                <a:solidFill>
                  <a:srgbClr val="4D4D4D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043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след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A6_Bashneft_FE_onWhit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5500" y="2233613"/>
            <a:ext cx="47879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Color3D_Bashneft_logo_main_desk_H_rus-01"/>
          <p:cNvPicPr>
            <a:picLocks noChangeAspect="1" noChangeArrowheads="1"/>
          </p:cNvPicPr>
          <p:nvPr userDrawn="1"/>
        </p:nvPicPr>
        <p:blipFill>
          <a:blip r:embed="rId3" cstate="print"/>
          <a:srcRect l="21777" t="6087" r="67111" b="85147"/>
          <a:stretch>
            <a:fillRect/>
          </a:stretch>
        </p:blipFill>
        <p:spPr bwMode="auto">
          <a:xfrm>
            <a:off x="504514" y="169863"/>
            <a:ext cx="324167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43498" y="7201760"/>
            <a:ext cx="9095690" cy="152126"/>
          </a:xfrm>
          <a:prstGeom prst="rect">
            <a:avLst/>
          </a:prstGeom>
        </p:spPr>
        <p:txBody>
          <a:bodyPr lIns="0"/>
          <a:lstStyle>
            <a:lvl1pPr>
              <a:defRPr sz="700" dirty="0" smtClean="0">
                <a:solidFill>
                  <a:srgbClr val="4D4D4D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element_accen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47275" y="6854825"/>
            <a:ext cx="584200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Color3D_Bashneft_logo_main_desk_H_rus-01"/>
          <p:cNvPicPr>
            <a:picLocks noChangeAspect="1" noChangeArrowheads="1"/>
          </p:cNvPicPr>
          <p:nvPr userDrawn="1"/>
        </p:nvPicPr>
        <p:blipFill>
          <a:blip r:embed="rId3" cstate="print"/>
          <a:srcRect l="21777" t="6087" r="67111" b="85147"/>
          <a:stretch>
            <a:fillRect/>
          </a:stretch>
        </p:blipFill>
        <p:spPr bwMode="auto">
          <a:xfrm>
            <a:off x="9305925" y="212725"/>
            <a:ext cx="124777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9"/>
          <p:cNvCxnSpPr/>
          <p:nvPr userDrawn="1"/>
        </p:nvCxnSpPr>
        <p:spPr bwMode="auto">
          <a:xfrm>
            <a:off x="644525" y="7188200"/>
            <a:ext cx="8734425" cy="0"/>
          </a:xfrm>
          <a:prstGeom prst="line">
            <a:avLst/>
          </a:prstGeom>
          <a:ln>
            <a:solidFill>
              <a:schemeClr val="accent6">
                <a:alpha val="7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2"/>
          <p:cNvCxnSpPr/>
          <p:nvPr userDrawn="1"/>
        </p:nvCxnSpPr>
        <p:spPr bwMode="auto">
          <a:xfrm>
            <a:off x="644525" y="657225"/>
            <a:ext cx="9796463" cy="0"/>
          </a:xfrm>
          <a:prstGeom prst="line">
            <a:avLst/>
          </a:prstGeom>
          <a:ln>
            <a:solidFill>
              <a:schemeClr val="accent2">
                <a:alpha val="7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4524" y="819150"/>
            <a:ext cx="9796463" cy="6205538"/>
          </a:xfrm>
        </p:spPr>
        <p:txBody>
          <a:bodyPr/>
          <a:lstStyle>
            <a:lvl1pPr marL="342900" indent="-342900" defTabSz="1042988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Tx/>
              <a:buNone/>
              <a:defRPr sz="16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rgbClr val="4D4D4D"/>
                </a:solidFill>
              </a:defRPr>
            </a:lvl2pPr>
            <a:lvl3pPr>
              <a:buClr>
                <a:schemeClr val="tx2"/>
              </a:buClr>
              <a:buFont typeface="+mj-lt"/>
              <a:buNone/>
              <a:defRPr sz="2000">
                <a:solidFill>
                  <a:srgbClr val="4D4D4D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4D4D4D"/>
                </a:solidFill>
              </a:defRPr>
            </a:lvl4pPr>
            <a:lvl5pPr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44524" y="167397"/>
            <a:ext cx="8402991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 smtClean="0"/>
              <a:t>Образец заголовка</a:t>
            </a:r>
            <a:endParaRPr lang="ru-RU" dirty="0" smtClean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9436100" y="6999288"/>
            <a:ext cx="49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BCA0E-C97A-4E8B-8C0B-7BFCACCB53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43498" y="7201760"/>
            <a:ext cx="9095690" cy="152126"/>
          </a:xfrm>
          <a:prstGeom prst="rect">
            <a:avLst/>
          </a:prstGeom>
        </p:spPr>
        <p:txBody>
          <a:bodyPr lIns="0"/>
          <a:lstStyle>
            <a:lvl1pPr>
              <a:defRPr sz="700" dirty="0" smtClean="0">
                <a:solidFill>
                  <a:srgbClr val="4D4D4D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ва заголов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element_accen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47275" y="6854825"/>
            <a:ext cx="584200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Color3D_Bashneft_logo_main_desk_H_rus-01"/>
          <p:cNvPicPr>
            <a:picLocks noChangeAspect="1" noChangeArrowheads="1"/>
          </p:cNvPicPr>
          <p:nvPr userDrawn="1"/>
        </p:nvPicPr>
        <p:blipFill>
          <a:blip r:embed="rId3" cstate="print"/>
          <a:srcRect l="21777" t="6087" r="67111" b="85147"/>
          <a:stretch>
            <a:fillRect/>
          </a:stretch>
        </p:blipFill>
        <p:spPr bwMode="auto">
          <a:xfrm>
            <a:off x="9305925" y="212725"/>
            <a:ext cx="124777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7"/>
          <p:cNvCxnSpPr/>
          <p:nvPr userDrawn="1"/>
        </p:nvCxnSpPr>
        <p:spPr bwMode="auto">
          <a:xfrm>
            <a:off x="644525" y="1001713"/>
            <a:ext cx="9796463" cy="0"/>
          </a:xfrm>
          <a:prstGeom prst="line">
            <a:avLst/>
          </a:prstGeom>
          <a:ln>
            <a:solidFill>
              <a:schemeClr val="accent2">
                <a:alpha val="7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644524" y="1525588"/>
            <a:ext cx="9796463" cy="550068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44524" y="167397"/>
            <a:ext cx="8402991" cy="783406"/>
          </a:xfrm>
        </p:spPr>
        <p:txBody>
          <a:bodyPr/>
          <a:lstStyle>
            <a:lvl1pPr defTabSz="1042988">
              <a:defRPr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/>
          </p:nvPr>
        </p:nvSpPr>
        <p:spPr>
          <a:xfrm>
            <a:off x="644525" y="1051850"/>
            <a:ext cx="8413749" cy="409575"/>
          </a:xfrm>
        </p:spPr>
        <p:txBody>
          <a:bodyPr/>
          <a:lstStyle>
            <a:lvl1pPr marL="0" marR="0" indent="0" algn="l" defTabSz="10429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 sz="1600" b="0">
                <a:latin typeface="Arial Narrow" pitchFamily="34" charset="0"/>
              </a:defRPr>
            </a:lvl1pPr>
          </a:lstStyle>
          <a:p>
            <a:pPr lvl="0"/>
            <a:r>
              <a:rPr lang="en-US" dirty="0" smtClean="0"/>
              <a:t>Образец текста</a:t>
            </a: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9436100" y="6999288"/>
            <a:ext cx="49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63101-71DC-4A3E-A8A9-432C083D41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16" name="Прямая соединительная линия 9"/>
          <p:cNvCxnSpPr/>
          <p:nvPr userDrawn="1"/>
        </p:nvCxnSpPr>
        <p:spPr bwMode="auto">
          <a:xfrm>
            <a:off x="644525" y="7188200"/>
            <a:ext cx="8734425" cy="0"/>
          </a:xfrm>
          <a:prstGeom prst="line">
            <a:avLst/>
          </a:prstGeom>
          <a:ln>
            <a:solidFill>
              <a:schemeClr val="accent6">
                <a:alpha val="7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43498" y="7201760"/>
            <a:ext cx="9095690" cy="152126"/>
          </a:xfrm>
          <a:prstGeom prst="rect">
            <a:avLst/>
          </a:prstGeom>
        </p:spPr>
        <p:txBody>
          <a:bodyPr lIns="0"/>
          <a:lstStyle>
            <a:lvl1pPr>
              <a:defRPr sz="700" dirty="0" smtClean="0">
                <a:solidFill>
                  <a:srgbClr val="4D4D4D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ва заголовка, Вывод,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element_accen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47275" y="6854825"/>
            <a:ext cx="584200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Color3D_Bashneft_logo_main_desk_H_rus-01"/>
          <p:cNvPicPr>
            <a:picLocks noChangeAspect="1" noChangeArrowheads="1"/>
          </p:cNvPicPr>
          <p:nvPr userDrawn="1"/>
        </p:nvPicPr>
        <p:blipFill>
          <a:blip r:embed="rId3" cstate="print"/>
          <a:srcRect l="21777" t="6087" r="67111" b="85147"/>
          <a:stretch>
            <a:fillRect/>
          </a:stretch>
        </p:blipFill>
        <p:spPr bwMode="auto">
          <a:xfrm>
            <a:off x="9305925" y="212725"/>
            <a:ext cx="124777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644524" y="1525588"/>
            <a:ext cx="9796463" cy="48672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44524" y="167397"/>
            <a:ext cx="8402991" cy="783406"/>
          </a:xfrm>
        </p:spPr>
        <p:txBody>
          <a:bodyPr/>
          <a:lstStyle/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/>
          </p:nvPr>
        </p:nvSpPr>
        <p:spPr>
          <a:xfrm>
            <a:off x="644525" y="1051850"/>
            <a:ext cx="8413749" cy="409575"/>
          </a:xfrm>
        </p:spPr>
        <p:txBody>
          <a:bodyPr/>
          <a:lstStyle>
            <a:lvl1pPr marL="0" marR="0" indent="0" algn="l" defTabSz="10429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 sz="1600">
                <a:latin typeface="Arial Narrow" pitchFamily="34" charset="0"/>
              </a:defRPr>
            </a:lvl1pPr>
          </a:lstStyle>
          <a:p>
            <a:pPr lvl="0"/>
            <a:r>
              <a:rPr lang="en-US" dirty="0" smtClean="0"/>
              <a:t>Образец текста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6"/>
          </p:nvPr>
        </p:nvSpPr>
        <p:spPr>
          <a:xfrm>
            <a:off x="644524" y="6570478"/>
            <a:ext cx="9796463" cy="5095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="1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 smtClean="0"/>
              <a:t>Образец текста</a:t>
            </a:r>
          </a:p>
          <a:p>
            <a:pPr lvl="1"/>
            <a:r>
              <a:rPr lang="en-US" dirty="0" smtClean="0"/>
              <a:t>Второй уровень</a:t>
            </a:r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8"/>
          </p:nvPr>
        </p:nvSpPr>
        <p:spPr>
          <a:xfrm>
            <a:off x="9436100" y="6999288"/>
            <a:ext cx="49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2561C-4F86-4B43-9CAC-74F751AE73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16" name="Прямая соединительная линия 9"/>
          <p:cNvCxnSpPr/>
          <p:nvPr userDrawn="1"/>
        </p:nvCxnSpPr>
        <p:spPr bwMode="auto">
          <a:xfrm>
            <a:off x="644525" y="7188200"/>
            <a:ext cx="8734425" cy="0"/>
          </a:xfrm>
          <a:prstGeom prst="line">
            <a:avLst/>
          </a:prstGeom>
          <a:ln>
            <a:solidFill>
              <a:schemeClr val="accent6">
                <a:alpha val="7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 userDrawn="1"/>
        </p:nvCxnSpPr>
        <p:spPr bwMode="auto">
          <a:xfrm>
            <a:off x="644525" y="1001713"/>
            <a:ext cx="9796463" cy="0"/>
          </a:xfrm>
          <a:prstGeom prst="line">
            <a:avLst/>
          </a:prstGeom>
          <a:ln>
            <a:solidFill>
              <a:schemeClr val="accent2">
                <a:alpha val="7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43498" y="7201760"/>
            <a:ext cx="9095690" cy="152126"/>
          </a:xfrm>
          <a:prstGeom prst="rect">
            <a:avLst/>
          </a:prstGeom>
        </p:spPr>
        <p:txBody>
          <a:bodyPr lIns="0"/>
          <a:lstStyle>
            <a:lvl1pPr>
              <a:defRPr sz="700" dirty="0" smtClean="0">
                <a:solidFill>
                  <a:srgbClr val="4D4D4D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екст на всю стран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element_accen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47275" y="6854825"/>
            <a:ext cx="584200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Color3D_Bashneft_logo_main_desk_H_rus-01"/>
          <p:cNvPicPr>
            <a:picLocks noChangeAspect="1" noChangeArrowheads="1"/>
          </p:cNvPicPr>
          <p:nvPr userDrawn="1"/>
        </p:nvPicPr>
        <p:blipFill>
          <a:blip r:embed="rId3" cstate="print"/>
          <a:srcRect l="21777" t="6087" r="67111" b="85147"/>
          <a:stretch>
            <a:fillRect/>
          </a:stretch>
        </p:blipFill>
        <p:spPr bwMode="auto">
          <a:xfrm>
            <a:off x="9305925" y="212725"/>
            <a:ext cx="124777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8"/>
          <p:cNvCxnSpPr/>
          <p:nvPr userDrawn="1"/>
        </p:nvCxnSpPr>
        <p:spPr bwMode="auto">
          <a:xfrm>
            <a:off x="644525" y="657225"/>
            <a:ext cx="9796463" cy="0"/>
          </a:xfrm>
          <a:prstGeom prst="line">
            <a:avLst/>
          </a:prstGeom>
          <a:ln>
            <a:solidFill>
              <a:schemeClr val="accent2">
                <a:alpha val="7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44524" y="819150"/>
            <a:ext cx="9796463" cy="620553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title" idx="12"/>
          </p:nvPr>
        </p:nvSpPr>
        <p:spPr bwMode="auto">
          <a:xfrm>
            <a:off x="644524" y="167397"/>
            <a:ext cx="8402991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9436100" y="6999288"/>
            <a:ext cx="49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2FBB4-5B0D-4A0C-8D3B-0D84EEA984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12" name="Прямая соединительная линия 9"/>
          <p:cNvCxnSpPr/>
          <p:nvPr userDrawn="1"/>
        </p:nvCxnSpPr>
        <p:spPr bwMode="auto">
          <a:xfrm>
            <a:off x="644525" y="7188200"/>
            <a:ext cx="8734425" cy="0"/>
          </a:xfrm>
          <a:prstGeom prst="line">
            <a:avLst/>
          </a:prstGeom>
          <a:ln>
            <a:solidFill>
              <a:schemeClr val="accent6">
                <a:alpha val="7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43498" y="7201760"/>
            <a:ext cx="9095690" cy="152126"/>
          </a:xfrm>
          <a:prstGeom prst="rect">
            <a:avLst/>
          </a:prstGeom>
        </p:spPr>
        <p:txBody>
          <a:bodyPr lIns="0"/>
          <a:lstStyle>
            <a:lvl1pPr>
              <a:defRPr sz="700" dirty="0" smtClean="0">
                <a:solidFill>
                  <a:srgbClr val="4D4D4D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екст на всю стран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element_accen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47275" y="6854825"/>
            <a:ext cx="584200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Color3D_Bashneft_logo_main_desk_H_rus-01"/>
          <p:cNvPicPr>
            <a:picLocks noChangeAspect="1" noChangeArrowheads="1"/>
          </p:cNvPicPr>
          <p:nvPr userDrawn="1"/>
        </p:nvPicPr>
        <p:blipFill>
          <a:blip r:embed="rId3" cstate="print"/>
          <a:srcRect l="21777" t="6087" r="67111" b="85147"/>
          <a:stretch>
            <a:fillRect/>
          </a:stretch>
        </p:blipFill>
        <p:spPr bwMode="auto">
          <a:xfrm>
            <a:off x="9305925" y="212725"/>
            <a:ext cx="124777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44524" y="1086522"/>
            <a:ext cx="9796463" cy="5938166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title" idx="12"/>
          </p:nvPr>
        </p:nvSpPr>
        <p:spPr bwMode="auto">
          <a:xfrm>
            <a:off x="644524" y="167397"/>
            <a:ext cx="8402991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9436100" y="6999288"/>
            <a:ext cx="49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369DB-BB7B-40B3-B424-D5D971910F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11" name="Прямая соединительная линия 9"/>
          <p:cNvCxnSpPr/>
          <p:nvPr userDrawn="1"/>
        </p:nvCxnSpPr>
        <p:spPr bwMode="auto">
          <a:xfrm>
            <a:off x="644525" y="7188200"/>
            <a:ext cx="8734425" cy="0"/>
          </a:xfrm>
          <a:prstGeom prst="line">
            <a:avLst/>
          </a:prstGeom>
          <a:ln>
            <a:solidFill>
              <a:schemeClr val="accent6">
                <a:alpha val="7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7"/>
          <p:cNvCxnSpPr/>
          <p:nvPr userDrawn="1"/>
        </p:nvCxnSpPr>
        <p:spPr bwMode="auto">
          <a:xfrm>
            <a:off x="644525" y="1001713"/>
            <a:ext cx="9796463" cy="0"/>
          </a:xfrm>
          <a:prstGeom prst="line">
            <a:avLst/>
          </a:prstGeom>
          <a:ln>
            <a:solidFill>
              <a:schemeClr val="accent2">
                <a:alpha val="7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43498" y="7201760"/>
            <a:ext cx="9095690" cy="152126"/>
          </a:xfrm>
          <a:prstGeom prst="rect">
            <a:avLst/>
          </a:prstGeom>
        </p:spPr>
        <p:txBody>
          <a:bodyPr lIns="0"/>
          <a:lstStyle>
            <a:lvl1pPr>
              <a:defRPr sz="700" dirty="0" smtClean="0">
                <a:solidFill>
                  <a:srgbClr val="4D4D4D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element_accen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47275" y="6854825"/>
            <a:ext cx="584200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Color3D_Bashneft_logo_main_desk_H_rus-01"/>
          <p:cNvPicPr>
            <a:picLocks noChangeAspect="1" noChangeArrowheads="1"/>
          </p:cNvPicPr>
          <p:nvPr userDrawn="1"/>
        </p:nvPicPr>
        <p:blipFill>
          <a:blip r:embed="rId3" cstate="print"/>
          <a:srcRect l="21777" t="6087" r="67111" b="85147"/>
          <a:stretch>
            <a:fillRect/>
          </a:stretch>
        </p:blipFill>
        <p:spPr bwMode="auto">
          <a:xfrm>
            <a:off x="9305925" y="212725"/>
            <a:ext cx="124777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644525" y="1525588"/>
            <a:ext cx="9796464" cy="5500687"/>
          </a:xfrm>
        </p:spPr>
        <p:txBody>
          <a:bodyPr/>
          <a:lstStyle>
            <a:lvl1pPr marL="0" indent="180000">
              <a:spcBef>
                <a:spcPts val="0"/>
              </a:spcBef>
              <a:defRPr/>
            </a:lvl1pPr>
            <a:lvl2pPr marL="180000">
              <a:spcBef>
                <a:spcPts val="0"/>
              </a:spcBef>
              <a:defRPr/>
            </a:lvl2pPr>
            <a:lvl3pPr marL="540000" indent="180000">
              <a:spcBef>
                <a:spcPts val="0"/>
              </a:spcBef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r>
              <a:rPr lang="ru-RU" dirty="0" smtClean="0"/>
              <a:t>	Четвертый уровень</a:t>
            </a:r>
          </a:p>
          <a:p>
            <a:pPr lvl="2"/>
            <a:r>
              <a:rPr lang="ru-RU" dirty="0" smtClean="0"/>
              <a:t>		Пятый уровень</a:t>
            </a:r>
            <a:endParaRPr lang="ru-RU" dirty="0"/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12"/>
          </p:nvPr>
        </p:nvSpPr>
        <p:spPr>
          <a:xfrm>
            <a:off x="644525" y="1051850"/>
            <a:ext cx="8413749" cy="409575"/>
          </a:xfrm>
        </p:spPr>
        <p:txBody>
          <a:bodyPr/>
          <a:lstStyle>
            <a:lvl1pPr marL="0" marR="0" indent="0" algn="l" defTabSz="10429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 sz="1600" b="0">
                <a:latin typeface="Arial Narrow" pitchFamily="34" charset="0"/>
              </a:defRPr>
            </a:lvl1pPr>
          </a:lstStyle>
          <a:p>
            <a:pPr lvl="0"/>
            <a:r>
              <a:rPr lang="en-US" dirty="0" smtClean="0"/>
              <a:t>Образец текста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44524" y="167397"/>
            <a:ext cx="8402991" cy="783406"/>
          </a:xfrm>
        </p:spPr>
        <p:txBody>
          <a:bodyPr/>
          <a:lstStyle>
            <a:lvl1pPr defTabSz="1042988">
              <a:defRPr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9436100" y="6999288"/>
            <a:ext cx="49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11F4C-E4B6-48CE-A7E8-ED841E73CD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14" name="Прямая соединительная линия 9"/>
          <p:cNvCxnSpPr/>
          <p:nvPr userDrawn="1"/>
        </p:nvCxnSpPr>
        <p:spPr bwMode="auto">
          <a:xfrm>
            <a:off x="644525" y="7188200"/>
            <a:ext cx="8734425" cy="0"/>
          </a:xfrm>
          <a:prstGeom prst="line">
            <a:avLst/>
          </a:prstGeom>
          <a:ln>
            <a:solidFill>
              <a:schemeClr val="accent6">
                <a:alpha val="7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7"/>
          <p:cNvCxnSpPr/>
          <p:nvPr userDrawn="1"/>
        </p:nvCxnSpPr>
        <p:spPr bwMode="auto">
          <a:xfrm>
            <a:off x="644525" y="1001713"/>
            <a:ext cx="9796463" cy="0"/>
          </a:xfrm>
          <a:prstGeom prst="line">
            <a:avLst/>
          </a:prstGeom>
          <a:ln>
            <a:solidFill>
              <a:schemeClr val="accent2">
                <a:alpha val="7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43498" y="7201760"/>
            <a:ext cx="9095690" cy="152126"/>
          </a:xfrm>
          <a:prstGeom prst="rect">
            <a:avLst/>
          </a:prstGeom>
        </p:spPr>
        <p:txBody>
          <a:bodyPr lIns="0"/>
          <a:lstStyle>
            <a:lvl1pPr>
              <a:defRPr sz="700" dirty="0" smtClean="0">
                <a:solidFill>
                  <a:srgbClr val="4D4D4D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чисты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element_accen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47275" y="6854825"/>
            <a:ext cx="584200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Color3D_Bashneft_logo_main_desk_H_rus-01"/>
          <p:cNvPicPr>
            <a:picLocks noChangeAspect="1" noChangeArrowheads="1"/>
          </p:cNvPicPr>
          <p:nvPr userDrawn="1"/>
        </p:nvPicPr>
        <p:blipFill>
          <a:blip r:embed="rId3" cstate="print"/>
          <a:srcRect l="21777" t="6087" r="67111" b="85147"/>
          <a:stretch>
            <a:fillRect/>
          </a:stretch>
        </p:blipFill>
        <p:spPr bwMode="auto">
          <a:xfrm>
            <a:off x="9305925" y="212725"/>
            <a:ext cx="124777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9436100" y="6999288"/>
            <a:ext cx="49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D57DC-A05D-437C-A7F1-543E76200F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9"/>
          <p:cNvCxnSpPr/>
          <p:nvPr userDrawn="1"/>
        </p:nvCxnSpPr>
        <p:spPr bwMode="auto">
          <a:xfrm>
            <a:off x="644525" y="7188200"/>
            <a:ext cx="8734425" cy="0"/>
          </a:xfrm>
          <a:prstGeom prst="line">
            <a:avLst/>
          </a:prstGeom>
          <a:ln>
            <a:solidFill>
              <a:schemeClr val="accent6">
                <a:alpha val="7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17"/>
          <p:cNvCxnSpPr/>
          <p:nvPr userDrawn="1"/>
        </p:nvCxnSpPr>
        <p:spPr bwMode="auto">
          <a:xfrm>
            <a:off x="644525" y="1001713"/>
            <a:ext cx="9796463" cy="0"/>
          </a:xfrm>
          <a:prstGeom prst="line">
            <a:avLst/>
          </a:prstGeom>
          <a:ln>
            <a:solidFill>
              <a:schemeClr val="accent2">
                <a:alpha val="7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43498" y="7201760"/>
            <a:ext cx="9095690" cy="152126"/>
          </a:xfrm>
          <a:prstGeom prst="rect">
            <a:avLst/>
          </a:prstGeom>
        </p:spPr>
        <p:txBody>
          <a:bodyPr lIns="0"/>
          <a:lstStyle>
            <a:lvl1pPr>
              <a:defRPr sz="700" dirty="0" smtClean="0">
                <a:solidFill>
                  <a:srgbClr val="4D4D4D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Color3D_Bashneft_logo_main_desk_H_rus-01"/>
          <p:cNvPicPr>
            <a:picLocks noChangeAspect="1" noChangeArrowheads="1"/>
          </p:cNvPicPr>
          <p:nvPr/>
        </p:nvPicPr>
        <p:blipFill>
          <a:blip r:embed="rId13" cstate="print"/>
          <a:srcRect l="21777" t="6087" r="67111" b="85147"/>
          <a:stretch>
            <a:fillRect/>
          </a:stretch>
        </p:blipFill>
        <p:spPr bwMode="auto">
          <a:xfrm>
            <a:off x="9305925" y="212725"/>
            <a:ext cx="124777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44525" y="166688"/>
            <a:ext cx="840263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02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4524" y="819150"/>
            <a:ext cx="9796463" cy="620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039350" y="7107238"/>
            <a:ext cx="4937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008000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fld id="{7559DF6C-A62C-4EE5-AEF4-7CF500470B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43498" y="7201760"/>
            <a:ext cx="9095690" cy="152126"/>
          </a:xfrm>
          <a:prstGeom prst="rect">
            <a:avLst/>
          </a:prstGeom>
        </p:spPr>
        <p:txBody>
          <a:bodyPr lIns="0"/>
          <a:lstStyle>
            <a:lvl1pPr>
              <a:defRPr sz="700" dirty="0" smtClean="0">
                <a:solidFill>
                  <a:srgbClr val="4D4D4D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71" r:id="rId11"/>
  </p:sldLayoutIdLst>
  <p:hf hdr="0" dt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 Narrow" pitchFamily="34" charset="0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 Narrow" pitchFamily="34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 Narrow" pitchFamily="34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 Narrow" pitchFamily="34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 Narrow" pitchFamily="34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255588" algn="l" defTabSz="1042988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266700" indent="179388" algn="l" defTabSz="1042988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Arial Narrow" pitchFamily="34" charset="0"/>
        </a:defRPr>
      </a:lvl2pPr>
      <a:lvl3pPr marL="625475" indent="93663" algn="l" defTabSz="1042988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Arial Narrow" pitchFamily="34" charset="0"/>
        </a:defRPr>
      </a:lvl3pPr>
      <a:lvl4pPr marL="898525" indent="92075" algn="l" defTabSz="1042988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Arial Narrow" pitchFamily="34" charset="0"/>
        </a:defRPr>
      </a:lvl4pPr>
      <a:lvl5pPr marL="1169988" indent="93663" algn="l" defTabSz="1042988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Arial Narrow" pitchFamily="34" charset="0"/>
        </a:defRPr>
      </a:lvl5pPr>
      <a:lvl6pPr marL="1627188" indent="93663" algn="l" defTabSz="1042988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2084388" indent="93663" algn="l" defTabSz="1042988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2541588" indent="93663" algn="l" defTabSz="1042988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2998788" indent="93663" algn="l" defTabSz="1042988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ctrTitle"/>
          </p:nvPr>
        </p:nvSpPr>
        <p:spPr>
          <a:xfrm>
            <a:off x="699606" y="1476375"/>
            <a:ext cx="9478807" cy="1493736"/>
          </a:xfrm>
        </p:spPr>
        <p:txBody>
          <a:bodyPr/>
          <a:lstStyle/>
          <a:p>
            <a:r>
              <a:rPr lang="ru-RU" dirty="0" smtClean="0"/>
              <a:t>Сведения о кандидатах, </a:t>
            </a:r>
            <a:r>
              <a:rPr lang="ru-RU" dirty="0"/>
              <a:t>выдвинутых </a:t>
            </a:r>
            <a:r>
              <a:rPr lang="ru-RU" dirty="0" smtClean="0"/>
              <a:t>акционерами </a:t>
            </a:r>
            <a:r>
              <a:rPr lang="ru-RU" dirty="0"/>
              <a:t>в список кандидатур для избрания в </a:t>
            </a:r>
            <a:r>
              <a:rPr lang="ru-RU" dirty="0" smtClean="0"/>
              <a:t>Ревизионную </a:t>
            </a:r>
            <a:r>
              <a:rPr lang="ru-RU" dirty="0"/>
              <a:t>комиссию ПАО АНК «Башнефть» </a:t>
            </a:r>
            <a:r>
              <a:rPr lang="ru-RU" dirty="0" smtClean="0"/>
              <a:t>на </a:t>
            </a:r>
            <a:r>
              <a:rPr lang="ru-RU" dirty="0"/>
              <a:t>годовом общем собрании акционеров Общества </a:t>
            </a:r>
            <a:r>
              <a:rPr lang="ru-RU" dirty="0" smtClean="0"/>
              <a:t>по результатам 2015 года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05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87312" indent="0" algn="just">
              <a:buNone/>
            </a:pPr>
            <a:r>
              <a:rPr lang="ru-RU" dirty="0" smtClean="0"/>
              <a:t>В </a:t>
            </a:r>
            <a:r>
              <a:rPr lang="ru-RU" dirty="0"/>
              <a:t>соответствии с п. 1 ст. 53 ФЗ «Об акционерных обществах</a:t>
            </a:r>
            <a:r>
              <a:rPr lang="ru-RU" dirty="0" smtClean="0"/>
              <a:t>», а также п. 29.14 Устава ПАО АНК «Башнефть» (далее также «Общество») </a:t>
            </a:r>
            <a:r>
              <a:rPr lang="ru-RU" dirty="0"/>
              <a:t>акционеры или акционер, являющиеся в совокупности владельцами не менее чем 2% голосующих акций Общества, вправе внести вопросы в повестку дня </a:t>
            </a:r>
            <a:r>
              <a:rPr lang="ru-RU" dirty="0" smtClean="0"/>
              <a:t>годового общего </a:t>
            </a:r>
            <a:r>
              <a:rPr lang="ru-RU" dirty="0"/>
              <a:t>собрания акционеров и выдвинуть кандидатов в </a:t>
            </a:r>
            <a:r>
              <a:rPr lang="ru-RU" dirty="0" smtClean="0"/>
              <a:t>Совет директоров Общества и Ревизионную </a:t>
            </a:r>
            <a:r>
              <a:rPr lang="ru-RU" dirty="0"/>
              <a:t>комиссию Общества, число которых не может превышать количественный состав соответствующего органа</a:t>
            </a:r>
            <a:r>
              <a:rPr lang="ru-RU" dirty="0" smtClean="0"/>
              <a:t>. Указанные предложения должны быть внесены акционерами не позднее 60 дней после окончания отчетного года.</a:t>
            </a:r>
          </a:p>
          <a:p>
            <a:pPr marL="87312" indent="0" algn="just">
              <a:buNone/>
            </a:pPr>
            <a:endParaRPr lang="ru-RU" dirty="0"/>
          </a:p>
          <a:p>
            <a:pPr marL="87312" indent="0" algn="just">
              <a:buNone/>
            </a:pPr>
            <a:r>
              <a:rPr lang="ru-RU" dirty="0" smtClean="0"/>
              <a:t>В установленный срок в Общество </a:t>
            </a:r>
            <a:r>
              <a:rPr lang="ru-RU" b="1" dirty="0" smtClean="0"/>
              <a:t>поступило одно предложение от акционера, владеющего более 2% акций – Российской Федерации в лице </a:t>
            </a:r>
            <a:r>
              <a:rPr lang="ru-RU" b="1" dirty="0" err="1" smtClean="0"/>
              <a:t>Росимущества</a:t>
            </a:r>
            <a:r>
              <a:rPr lang="ru-RU" dirty="0" smtClean="0"/>
              <a:t>,- содержащее предложения с кандидатурами в Ревизионную комиссию Общества, сведения о которых соответствуют требованиям Устава Общества.</a:t>
            </a:r>
          </a:p>
          <a:p>
            <a:pPr marL="87312" indent="0" algn="just">
              <a:buNone/>
            </a:pPr>
            <a:endParaRPr lang="ru-RU" dirty="0" smtClean="0"/>
          </a:p>
          <a:p>
            <a:pPr marL="87312" indent="0" algn="just">
              <a:buNone/>
            </a:pPr>
            <a:r>
              <a:rPr lang="ru-RU" dirty="0"/>
              <a:t>До момента выдвижения кандидатур Общество принимало участие в обсуждении с акционерами целевого количественного и персонального состава Ревизионной комиссии. В частности, список лиц для возможного избрания в состав Ревизионной комиссии Общества предварительно был рассмотрен Комитетом по назначениям и вознаграждениям Общества  (Протокол № 08-2015 от 08.10.2015) и предложен для дальнейшего обсуждения основному акционеру Общества (Российской Федерации в лице </a:t>
            </a:r>
            <a:r>
              <a:rPr lang="ru-RU" dirty="0" err="1"/>
              <a:t>Росимущества</a:t>
            </a:r>
            <a:r>
              <a:rPr lang="ru-RU" dirty="0"/>
              <a:t>).</a:t>
            </a:r>
          </a:p>
          <a:p>
            <a:pPr marL="87312" indent="0" algn="just">
              <a:buNone/>
            </a:pPr>
            <a:endParaRPr lang="ru-RU" dirty="0" smtClean="0"/>
          </a:p>
          <a:p>
            <a:pPr marL="87312" indent="0" algn="just">
              <a:buNone/>
            </a:pPr>
            <a:r>
              <a:rPr lang="ru-RU" dirty="0" smtClean="0"/>
              <a:t>09.03.2016 Совет </a:t>
            </a:r>
            <a:r>
              <a:rPr lang="ru-RU" dirty="0"/>
              <a:t>директоров </a:t>
            </a:r>
            <a:r>
              <a:rPr lang="ru-RU" dirty="0" smtClean="0"/>
              <a:t>Общества рассмотрел поступившие предложения акционера и </a:t>
            </a:r>
            <a:r>
              <a:rPr lang="ru-RU" dirty="0"/>
              <a:t>в соответствии </a:t>
            </a:r>
            <a:r>
              <a:rPr lang="ru-RU" dirty="0" smtClean="0"/>
              <a:t>п. 5 ст. 53 </a:t>
            </a:r>
            <a:r>
              <a:rPr lang="ru-RU" dirty="0"/>
              <a:t>ФЗ «Об акционерных </a:t>
            </a:r>
            <a:r>
              <a:rPr lang="ru-RU" dirty="0" smtClean="0"/>
              <a:t>обществах» </a:t>
            </a:r>
            <a:r>
              <a:rPr lang="ru-RU" dirty="0"/>
              <a:t>принял решение о </a:t>
            </a:r>
            <a:r>
              <a:rPr lang="ru-RU" dirty="0" smtClean="0"/>
              <a:t>включении вопроса </a:t>
            </a:r>
            <a:r>
              <a:rPr lang="ru-RU" dirty="0"/>
              <a:t>в повестку дня годового общего собрания акционеров ПАО АНК «</a:t>
            </a:r>
            <a:r>
              <a:rPr lang="ru-RU" dirty="0" err="1" smtClean="0"/>
              <a:t>Башнефть</a:t>
            </a:r>
            <a:r>
              <a:rPr lang="ru-RU" dirty="0" smtClean="0"/>
              <a:t>», а также о включении </a:t>
            </a:r>
            <a:r>
              <a:rPr lang="ru-RU" dirty="0"/>
              <a:t>выдвинутых </a:t>
            </a:r>
            <a:r>
              <a:rPr lang="ru-RU" dirty="0" smtClean="0"/>
              <a:t>акционером кандидатов, </a:t>
            </a:r>
            <a:r>
              <a:rPr lang="ru-RU" dirty="0"/>
              <a:t>в список кандидатур для избрания в </a:t>
            </a:r>
            <a:r>
              <a:rPr lang="ru-RU" dirty="0" smtClean="0"/>
              <a:t>Ревизионную </a:t>
            </a:r>
            <a:r>
              <a:rPr lang="ru-RU" dirty="0"/>
              <a:t>комиссию Общества на годовом общем собрании </a:t>
            </a:r>
            <a:r>
              <a:rPr lang="ru-RU" dirty="0" smtClean="0"/>
              <a:t>акционеров Общества (протокол СД ).</a:t>
            </a:r>
          </a:p>
          <a:p>
            <a:pPr marL="87312" indent="0" algn="just">
              <a:buNone/>
            </a:pPr>
            <a:endParaRPr lang="ru-RU" dirty="0" smtClean="0"/>
          </a:p>
          <a:p>
            <a:pPr marL="87312" indent="0" algn="just">
              <a:buNone/>
            </a:pPr>
            <a:r>
              <a:rPr lang="ru-RU" dirty="0" smtClean="0"/>
              <a:t>Информация </a:t>
            </a:r>
            <a:r>
              <a:rPr lang="ru-RU" dirty="0"/>
              <a:t>о кандидатах в Ревизионную комиссию Общества приведена в целях выполнения требований </a:t>
            </a:r>
            <a:r>
              <a:rPr lang="ru-RU" dirty="0" smtClean="0"/>
              <a:t>законодательства </a:t>
            </a:r>
            <a:r>
              <a:rPr lang="ru-RU" dirty="0"/>
              <a:t>Российской Федерации, в том числе выполнения рекомендаций Кодекса корпоративного управления, одобренного Советом директоров Банка России  21.03.2014.</a:t>
            </a:r>
          </a:p>
          <a:p>
            <a:pPr marL="87312" indent="0" algn="just">
              <a:buNone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 idx="12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1C92FBB4-5B0D-4A0C-8D3B-0D84EEA984CC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38188" y="180231"/>
            <a:ext cx="5760640" cy="51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255588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266700" indent="179388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Arial Narrow" pitchFamily="34" charset="0"/>
              </a:defRPr>
            </a:lvl2pPr>
            <a:lvl3pPr marL="625475" indent="936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 Narrow" pitchFamily="34" charset="0"/>
              </a:defRPr>
            </a:lvl3pPr>
            <a:lvl4pPr marL="898525" indent="9207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 Narrow" pitchFamily="34" charset="0"/>
              </a:defRPr>
            </a:lvl4pPr>
            <a:lvl5pPr marL="1169988" indent="93663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 Narrow" pitchFamily="34" charset="0"/>
              </a:defRPr>
            </a:lvl5pPr>
            <a:lvl6pPr marL="1627188" indent="93663" algn="l" defTabSz="1042988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084388" indent="93663" algn="l" defTabSz="1042988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2541588" indent="93663" algn="l" defTabSz="1042988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2998788" indent="93663" algn="l" defTabSz="1042988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ru-RU" sz="2400" b="1" kern="0" dirty="0" smtClean="0">
                <a:solidFill>
                  <a:srgbClr val="4D4D4D"/>
                </a:solidFill>
              </a:rPr>
              <a:t>1) Общая информация</a:t>
            </a:r>
            <a:endParaRPr lang="ru-RU" sz="2400" b="1" kern="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91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2124" y="180231"/>
            <a:ext cx="9937104" cy="516890"/>
          </a:xfrm>
        </p:spPr>
        <p:txBody>
          <a:bodyPr/>
          <a:lstStyle/>
          <a:p>
            <a:pPr marL="88900" eaLnBrk="1" hangingPunct="1"/>
            <a:r>
              <a:rPr lang="en-US" sz="2000" dirty="0" smtClean="0">
                <a:solidFill>
                  <a:srgbClr val="4D4D4D"/>
                </a:solidFill>
              </a:rPr>
              <a:t>2</a:t>
            </a:r>
            <a:r>
              <a:rPr lang="ru-RU" sz="2000" dirty="0" smtClean="0">
                <a:solidFill>
                  <a:srgbClr val="4D4D4D"/>
                </a:solidFill>
              </a:rPr>
              <a:t>) Информация о кандидатах, предложенных для избрания в Ревизионную комиссию</a:t>
            </a:r>
            <a:endParaRPr lang="ru-RU" sz="2000" dirty="0">
              <a:solidFill>
                <a:srgbClr val="4D4D4D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2BCA0E-C97A-4E8B-8C0B-7BFCACCB535B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240695"/>
              </p:ext>
            </p:extLst>
          </p:nvPr>
        </p:nvGraphicFramePr>
        <p:xfrm>
          <a:off x="414140" y="756295"/>
          <a:ext cx="9973120" cy="3671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021"/>
                <a:gridCol w="2751205"/>
                <a:gridCol w="2138398"/>
                <a:gridCol w="1872208"/>
                <a:gridCol w="2592288"/>
              </a:tblGrid>
              <a:tr h="627198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Список кандидатов, предложенных акционерами (</a:t>
                      </a:r>
                      <a:r>
                        <a:rPr lang="ru-RU" sz="1500" b="1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Росимущество</a:t>
                      </a:r>
                      <a:r>
                        <a:rPr lang="ru-RU" sz="15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)</a:t>
                      </a:r>
                      <a:r>
                        <a:rPr lang="ru-RU" sz="1500" b="1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для</a:t>
                      </a:r>
                      <a:r>
                        <a:rPr lang="ru-RU" sz="15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избрания в Ревизионную комиссию Общества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на ГОСА 2016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51651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№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ФИО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Статус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Член Ревизионной комиссии Общества в настоящее время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Опыт работы в РК </a:t>
                      </a:r>
                      <a:r>
                        <a:rPr lang="ru-RU" sz="1200" b="1" baseline="0" dirty="0" smtClean="0">
                          <a:latin typeface="Arial Narrow" panose="020B0606020202030204" pitchFamily="34" charset="0"/>
                        </a:rPr>
                        <a:t>Общества</a:t>
                      </a:r>
                      <a:endParaRPr lang="ru-RU" sz="1200" b="1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165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ЛЮБОШИЦ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Борис Моисеевич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Не является </a:t>
                      </a: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государственным служащим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ДА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С 2015 года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67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АФОНЯШИН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Алексей Анатольевич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Является государственным служащим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ДА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 2015 года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5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3</a:t>
                      </a:r>
                      <a:endParaRPr lang="en-US" sz="1200" b="1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ЗЕНКОВ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Олег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Сергеевич</a:t>
                      </a:r>
                      <a:endParaRPr lang="en-US" sz="1200" b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Не является </a:t>
                      </a: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государственным служащим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Arial Narrow" panose="020B0606020202030204" pitchFamily="34" charset="0"/>
                        </a:rPr>
                        <a:t>ДА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 2015 года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676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4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НОВАКОВСКИЙ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Андрей Владимирович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Не</a:t>
                      </a:r>
                      <a:r>
                        <a:rPr lang="ru-RU" sz="1200" b="1" baseline="0" dirty="0" smtClean="0">
                          <a:latin typeface="Arial Narrow" panose="020B0606020202030204" pitchFamily="34" charset="0"/>
                        </a:rPr>
                        <a:t> я</a:t>
                      </a:r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вляется </a:t>
                      </a: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государственным служащим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Arial Narrow" panose="020B0606020202030204" pitchFamily="34" charset="0"/>
                        </a:rPr>
                        <a:t>ДА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 2015 года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974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5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БОГАШОВ </a:t>
                      </a:r>
                    </a:p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Александр Евгеньевич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Является государственным служащим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НЕТ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НЕТ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8148" y="6660951"/>
            <a:ext cx="10009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Предложенные кандидатуры почти полностью повторяют  действующий количественный и персональный состав Ревизионной комиссии за исключением нового кандидата – </a:t>
            </a:r>
            <a:r>
              <a:rPr lang="ru-RU" sz="1400" b="1" dirty="0" err="1" smtClean="0">
                <a:solidFill>
                  <a:srgbClr val="00B050"/>
                </a:solidFill>
                <a:latin typeface="Arial Narrow" panose="020B0606020202030204" pitchFamily="34" charset="0"/>
              </a:rPr>
              <a:t>Богашова</a:t>
            </a:r>
            <a:r>
              <a:rPr lang="ru-RU" sz="14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 А.Е.</a:t>
            </a:r>
            <a:endParaRPr lang="ru-RU" sz="14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25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2BCA0E-C97A-4E8B-8C0B-7BFCACCB535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34132" y="180231"/>
            <a:ext cx="9937104" cy="51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defRPr>
            </a:lvl1pPr>
            <a:lvl2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</a:defRPr>
            </a:lvl2pPr>
            <a:lvl3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</a:defRPr>
            </a:lvl3pPr>
            <a:lvl4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</a:defRPr>
            </a:lvl4pPr>
            <a:lvl5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defTabSz="1042988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defTabSz="1042988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defTabSz="1042988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defTabSz="1042988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88900" eaLnBrk="1" hangingPunct="1"/>
            <a:r>
              <a:rPr lang="ru-RU" sz="17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Информация о кандидатах, предлагаемых для избрания в Ревизионную комиссию</a:t>
            </a:r>
            <a:endParaRPr lang="ru-RU" sz="17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 descr="D:\ivanovaos\Desktop\Снимо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3858" y="1342085"/>
            <a:ext cx="1420708" cy="100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2124" y="766454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C01E73"/>
                </a:solidFill>
                <a:latin typeface="Arial Narrow" panose="020B0606020202030204" pitchFamily="34" charset="0"/>
              </a:rPr>
              <a:t>   АФОНЯШИН Алексей Анатольевич </a:t>
            </a:r>
            <a:endParaRPr lang="ru-RU" sz="1800" b="1" dirty="0">
              <a:solidFill>
                <a:srgbClr val="C01E73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891" y="2556495"/>
            <a:ext cx="46805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 Narrow" panose="020B0606020202030204" pitchFamily="34" charset="0"/>
              </a:rPr>
              <a:t>Родился </a:t>
            </a:r>
            <a:r>
              <a:rPr lang="ru-RU" sz="1000" dirty="0">
                <a:latin typeface="Arial Narrow" panose="020B0606020202030204" pitchFamily="34" charset="0"/>
              </a:rPr>
              <a:t>в </a:t>
            </a:r>
            <a:r>
              <a:rPr lang="ru-RU" sz="1000" dirty="0" smtClean="0">
                <a:latin typeface="Arial Narrow" panose="020B0606020202030204" pitchFamily="34" charset="0"/>
              </a:rPr>
              <a:t>1983 г</a:t>
            </a:r>
            <a:r>
              <a:rPr lang="ru-RU" sz="1000" dirty="0">
                <a:latin typeface="Arial Narrow" panose="020B0606020202030204" pitchFamily="34" charset="0"/>
              </a:rPr>
              <a:t>.  в г. </a:t>
            </a:r>
            <a:r>
              <a:rPr lang="ru-RU" sz="1000" dirty="0" smtClean="0">
                <a:latin typeface="Arial Narrow" panose="020B0606020202030204" pitchFamily="34" charset="0"/>
              </a:rPr>
              <a:t>Москва (33 года).</a:t>
            </a:r>
            <a:endParaRPr lang="ru-RU" sz="1000" dirty="0">
              <a:latin typeface="Arial Narrow" panose="020B0606020202030204" pitchFamily="34" charset="0"/>
            </a:endParaRPr>
          </a:p>
          <a:p>
            <a:pPr algn="just"/>
            <a:r>
              <a:rPr lang="ru-RU" sz="1000" dirty="0" smtClean="0">
                <a:latin typeface="Arial Narrow" panose="020B0606020202030204" pitchFamily="34" charset="0"/>
              </a:rPr>
              <a:t>В 2006 г. окончил Московский инженерно-физический институт по специальностям «Прикладная математика» и «Экономика и управление на предприятии (энергетика)» (в 2008г.).</a:t>
            </a:r>
          </a:p>
          <a:p>
            <a:pPr algn="just"/>
            <a:r>
              <a:rPr lang="ru-RU" sz="1000" b="1" dirty="0" smtClean="0">
                <a:latin typeface="Arial Narrow" panose="020B0606020202030204" pitchFamily="34" charset="0"/>
              </a:rPr>
              <a:t> </a:t>
            </a:r>
            <a:endParaRPr lang="ru-RU" sz="1000" dirty="0" smtClean="0">
              <a:latin typeface="Arial Narrow" panose="020B0606020202030204" pitchFamily="34" charset="0"/>
            </a:endParaRPr>
          </a:p>
          <a:p>
            <a:pPr algn="just"/>
            <a:r>
              <a:rPr lang="ru-RU" sz="1000" b="1" dirty="0" smtClean="0">
                <a:latin typeface="Arial Narrow" panose="020B0606020202030204" pitchFamily="34" charset="0"/>
              </a:rPr>
              <a:t>Опыт работы:</a:t>
            </a:r>
            <a:endParaRPr lang="ru-RU" sz="1000" dirty="0" smtClean="0">
              <a:latin typeface="Arial Narrow" panose="020B0606020202030204" pitchFamily="34" charset="0"/>
            </a:endParaRPr>
          </a:p>
          <a:p>
            <a:pPr algn="just"/>
            <a:r>
              <a:rPr lang="ru-RU" sz="1000" dirty="0" smtClean="0">
                <a:latin typeface="Arial Narrow" panose="020B0606020202030204" pitchFamily="34" charset="0"/>
              </a:rPr>
              <a:t>С 2013 по наст. </a:t>
            </a:r>
            <a:r>
              <a:rPr lang="ru-RU" sz="1000" dirty="0" err="1" smtClean="0">
                <a:latin typeface="Arial Narrow" panose="020B0606020202030204" pitchFamily="34" charset="0"/>
              </a:rPr>
              <a:t>вр</a:t>
            </a:r>
            <a:r>
              <a:rPr lang="ru-RU" sz="1000" dirty="0" smtClean="0">
                <a:latin typeface="Arial Narrow" panose="020B0606020202030204" pitchFamily="34" charset="0"/>
              </a:rPr>
              <a:t>. – Заместитель директора Департамента государственного регулирования тарифов, инфраструктурных реформ и </a:t>
            </a:r>
            <a:r>
              <a:rPr lang="ru-RU" sz="1000" dirty="0" err="1" smtClean="0">
                <a:latin typeface="Arial Narrow" panose="020B0606020202030204" pitchFamily="34" charset="0"/>
              </a:rPr>
              <a:t>энергоэффективности</a:t>
            </a:r>
            <a:r>
              <a:rPr lang="ru-RU" sz="1000" dirty="0" smtClean="0">
                <a:latin typeface="Arial Narrow" panose="020B0606020202030204" pitchFamily="34" charset="0"/>
              </a:rPr>
              <a:t>, Министерство экономического развития Российской Федерации;</a:t>
            </a:r>
          </a:p>
          <a:p>
            <a:pPr algn="just"/>
            <a:r>
              <a:rPr lang="ru-RU" sz="1000" dirty="0" smtClean="0">
                <a:latin typeface="Arial Narrow" panose="020B0606020202030204" pitchFamily="34" charset="0"/>
              </a:rPr>
              <a:t>В 2011 - 2013 гг. – Начальник отдела развития газовой и нефтяной отрасли Департамента государственного регулирования тарифов, инфраструктурных реформ и </a:t>
            </a:r>
            <a:r>
              <a:rPr lang="ru-RU" sz="1000" dirty="0" err="1" smtClean="0">
                <a:latin typeface="Arial Narrow" panose="020B0606020202030204" pitchFamily="34" charset="0"/>
              </a:rPr>
              <a:t>энергоэффективности</a:t>
            </a:r>
            <a:r>
              <a:rPr lang="ru-RU" sz="1000" dirty="0" smtClean="0">
                <a:latin typeface="Arial Narrow" panose="020B0606020202030204" pitchFamily="34" charset="0"/>
              </a:rPr>
              <a:t>, Министерство экономического развития Российской Федерации;</a:t>
            </a:r>
          </a:p>
          <a:p>
            <a:pPr algn="just"/>
            <a:r>
              <a:rPr lang="ru-RU" sz="1000" dirty="0" smtClean="0">
                <a:latin typeface="Arial Narrow" panose="020B0606020202030204" pitchFamily="34" charset="0"/>
              </a:rPr>
              <a:t>В 2010 - 2011 гг. – Консультант, Референт Отдела развития газовой и нефтяной отрасли Департамента государственного регулирования тарифов, инфраструктурных реформ и </a:t>
            </a:r>
            <a:r>
              <a:rPr lang="ru-RU" sz="1000" dirty="0" err="1" smtClean="0">
                <a:latin typeface="Arial Narrow" panose="020B0606020202030204" pitchFamily="34" charset="0"/>
              </a:rPr>
              <a:t>энергоэффективности</a:t>
            </a:r>
            <a:r>
              <a:rPr lang="ru-RU" sz="1000" dirty="0" smtClean="0">
                <a:latin typeface="Arial Narrow" panose="020B0606020202030204" pitchFamily="34" charset="0"/>
              </a:rPr>
              <a:t>, Министерство экономического развития Российской Федерации;</a:t>
            </a:r>
          </a:p>
          <a:p>
            <a:r>
              <a:rPr lang="ru-RU" sz="1000" dirty="0" smtClean="0">
                <a:latin typeface="Arial Narrow" panose="020B0606020202030204" pitchFamily="34" charset="0"/>
              </a:rPr>
              <a:t>Член Ревизионных комиссий ОАО «Газпром», ОАО НК «Роснефть».</a:t>
            </a:r>
          </a:p>
          <a:p>
            <a:r>
              <a:rPr lang="ru-RU" sz="1000" dirty="0" smtClean="0">
                <a:latin typeface="Arial Narrow" panose="020B0606020202030204" pitchFamily="34" charset="0"/>
              </a:rPr>
              <a:t>Член Ревизионной комиссии </a:t>
            </a:r>
            <a:r>
              <a:rPr lang="ru-RU" sz="1000" dirty="0">
                <a:latin typeface="Arial Narrow" panose="020B0606020202030204" pitchFamily="34" charset="0"/>
              </a:rPr>
              <a:t>ПАО АНК «Башнефть» с 2015 года (впервые избран в состав </a:t>
            </a:r>
            <a:r>
              <a:rPr lang="ru-RU" sz="1000" dirty="0" smtClean="0">
                <a:latin typeface="Arial Narrow" panose="020B0606020202030204" pitchFamily="34" charset="0"/>
              </a:rPr>
              <a:t>Ревизионной комиссии </a:t>
            </a:r>
            <a:r>
              <a:rPr lang="ru-RU" sz="1000" dirty="0">
                <a:latin typeface="Arial Narrow" panose="020B0606020202030204" pitchFamily="34" charset="0"/>
              </a:rPr>
              <a:t>ПАО АНК «Башнефть» решением ВОСА 11 марта 2015 г.)</a:t>
            </a:r>
            <a:endParaRPr lang="ru-RU" sz="1000" b="1" dirty="0">
              <a:latin typeface="Arial Narrow" panose="020B0606020202030204" pitchFamily="34" charset="0"/>
            </a:endParaRPr>
          </a:p>
          <a:p>
            <a:r>
              <a:rPr lang="ru-RU" sz="1000" dirty="0">
                <a:latin typeface="Arial Narrow" panose="020B0606020202030204" pitchFamily="34" charset="0"/>
              </a:rPr>
              <a:t>Гражданство – Россия. </a:t>
            </a:r>
          </a:p>
          <a:p>
            <a:endParaRPr lang="ru-RU" sz="1000" b="1" dirty="0">
              <a:latin typeface="Arial Narrow" panose="020B0606020202030204" pitchFamily="34" charset="0"/>
            </a:endParaRPr>
          </a:p>
          <a:p>
            <a:r>
              <a:rPr lang="ru-RU" sz="1000" b="1" dirty="0">
                <a:latin typeface="Arial Narrow" panose="020B0606020202030204" pitchFamily="34" charset="0"/>
              </a:rPr>
              <a:t>Сведения о наличии (</a:t>
            </a:r>
            <a:r>
              <a:rPr lang="ru-RU" sz="1000" b="1" dirty="0" smtClean="0">
                <a:latin typeface="Arial Narrow" panose="020B0606020202030204" pitchFamily="34" charset="0"/>
              </a:rPr>
              <a:t>отсутствии) </a:t>
            </a:r>
            <a:r>
              <a:rPr lang="ru-RU" sz="1000" b="1" dirty="0">
                <a:latin typeface="Arial Narrow" panose="020B0606020202030204" pitchFamily="34" charset="0"/>
              </a:rPr>
              <a:t>согласия на избрание в члены </a:t>
            </a:r>
            <a:r>
              <a:rPr lang="ru-RU" sz="1000" b="1" dirty="0" smtClean="0">
                <a:latin typeface="Arial Narrow" panose="020B0606020202030204" pitchFamily="34" charset="0"/>
              </a:rPr>
              <a:t>Ревизионной комиссии </a:t>
            </a:r>
            <a:r>
              <a:rPr lang="ru-RU" sz="1000" b="1" dirty="0">
                <a:latin typeface="Arial Narrow" panose="020B0606020202030204" pitchFamily="34" charset="0"/>
              </a:rPr>
              <a:t>ПАО АНК «Башнефть»:  </a:t>
            </a:r>
            <a:r>
              <a:rPr lang="ru-RU" sz="1000" dirty="0">
                <a:latin typeface="Arial Narrow" panose="020B0606020202030204" pitchFamily="34" charset="0"/>
              </a:rPr>
              <a:t>согласие получено.</a:t>
            </a:r>
          </a:p>
          <a:p>
            <a:r>
              <a:rPr lang="ru-RU" sz="1000" dirty="0">
                <a:latin typeface="Arial Narrow" panose="020B0606020202030204" pitchFamily="34" charset="0"/>
              </a:rPr>
              <a:t>Доли в уставном капитале Общества /его дочерних обществ не имеет. Не имеет связи с аффилированными лицами либо существенными контрагентами Общества. </a:t>
            </a:r>
          </a:p>
          <a:p>
            <a:pPr algn="just"/>
            <a:endParaRPr lang="ru-RU" sz="1000" dirty="0" smtClean="0">
              <a:latin typeface="Arial Narrow" panose="020B0606020202030204" pitchFamily="34" charset="0"/>
            </a:endParaRPr>
          </a:p>
          <a:p>
            <a:pPr algn="just"/>
            <a:endParaRPr lang="ru-RU" sz="1000" dirty="0">
              <a:latin typeface="Arial Narrow" panose="020B0606020202030204" pitchFamily="34" charset="0"/>
            </a:endParaRPr>
          </a:p>
        </p:txBody>
      </p:sp>
      <p:pic>
        <p:nvPicPr>
          <p:cNvPr id="1027" name="Picture 3" descr="D:\ivanovaos\Desktop\Снимок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737" y="1135786"/>
            <a:ext cx="1143640" cy="142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34732" y="766454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C01E73"/>
                </a:solidFill>
                <a:latin typeface="Arial Narrow" panose="020B0606020202030204" pitchFamily="34" charset="0"/>
              </a:rPr>
              <a:t>ЗЕНКОВ Олег Сергеевич</a:t>
            </a:r>
            <a:endParaRPr lang="ru-RU" sz="1800" dirty="0">
              <a:solidFill>
                <a:srgbClr val="C01E73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34732" y="2556495"/>
            <a:ext cx="46805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Родился в </a:t>
            </a:r>
            <a:r>
              <a:rPr lang="ru-RU" sz="1000" dirty="0" smtClean="0">
                <a:latin typeface="Arial Narrow" panose="020B0606020202030204" pitchFamily="34" charset="0"/>
              </a:rPr>
              <a:t>1977 </a:t>
            </a:r>
            <a:r>
              <a:rPr lang="ru-RU" sz="1000" dirty="0">
                <a:latin typeface="Arial Narrow" panose="020B0606020202030204" pitchFamily="34" charset="0"/>
              </a:rPr>
              <a:t>г.  в г. </a:t>
            </a:r>
            <a:r>
              <a:rPr lang="ru-RU" sz="1000" dirty="0" smtClean="0">
                <a:latin typeface="Arial Narrow" panose="020B0606020202030204" pitchFamily="34" charset="0"/>
              </a:rPr>
              <a:t>Навои Узбекской ССР (38 </a:t>
            </a:r>
            <a:r>
              <a:rPr lang="ru-RU" sz="1000" dirty="0">
                <a:latin typeface="Arial Narrow" panose="020B0606020202030204" pitchFamily="34" charset="0"/>
              </a:rPr>
              <a:t>лет).</a:t>
            </a:r>
          </a:p>
          <a:p>
            <a:pPr algn="just"/>
            <a:r>
              <a:rPr lang="ru-RU" sz="1000" dirty="0" smtClean="0">
                <a:latin typeface="Arial Narrow" panose="020B0606020202030204" pitchFamily="34" charset="0"/>
              </a:rPr>
              <a:t>В </a:t>
            </a:r>
            <a:r>
              <a:rPr lang="ru-RU" sz="1000" dirty="0">
                <a:latin typeface="Arial Narrow" panose="020B0606020202030204" pitchFamily="34" charset="0"/>
              </a:rPr>
              <a:t>1999 году окончил механико-математический факультет МГУ им. М.В. Ломоносова. В 2002 году получил второе (экономическое) высшее образование в Российской экономической школе (РЭШ).</a:t>
            </a:r>
          </a:p>
          <a:p>
            <a:pPr algn="just"/>
            <a:r>
              <a:rPr lang="ru-RU" sz="1000" dirty="0">
                <a:latin typeface="Arial Narrow" panose="020B0606020202030204" pitchFamily="34" charset="0"/>
              </a:rPr>
              <a:t>Профессиональные сертификаты</a:t>
            </a:r>
            <a:r>
              <a:rPr lang="en-US" sz="1000" dirty="0">
                <a:latin typeface="Arial Narrow" panose="020B0606020202030204" pitchFamily="34" charset="0"/>
              </a:rPr>
              <a:t>: FRM (financial risk manager), CIA (certified internal auditor).</a:t>
            </a:r>
            <a:endParaRPr lang="ru-RU" sz="1000" dirty="0">
              <a:latin typeface="Arial Narrow" panose="020B0606020202030204" pitchFamily="34" charset="0"/>
            </a:endParaRPr>
          </a:p>
          <a:p>
            <a:pPr algn="just"/>
            <a:r>
              <a:rPr lang="en-US" sz="1000" b="1" dirty="0">
                <a:latin typeface="Arial Narrow" panose="020B0606020202030204" pitchFamily="34" charset="0"/>
              </a:rPr>
              <a:t> </a:t>
            </a:r>
            <a:endParaRPr lang="ru-RU" sz="1000" dirty="0">
              <a:latin typeface="Arial Narrow" panose="020B0606020202030204" pitchFamily="34" charset="0"/>
            </a:endParaRPr>
          </a:p>
          <a:p>
            <a:pPr algn="just"/>
            <a:r>
              <a:rPr lang="ru-RU" sz="1000" b="1" dirty="0">
                <a:latin typeface="Arial Narrow" panose="020B0606020202030204" pitchFamily="34" charset="0"/>
              </a:rPr>
              <a:t>Опыт работы </a:t>
            </a:r>
            <a:r>
              <a:rPr lang="ru-RU" sz="1000" b="1" dirty="0" smtClean="0">
                <a:latin typeface="Arial Narrow" panose="020B0606020202030204" pitchFamily="34" charset="0"/>
              </a:rPr>
              <a:t>:</a:t>
            </a:r>
            <a:endParaRPr lang="ru-RU" sz="1000" dirty="0">
              <a:latin typeface="Arial Narrow" panose="020B0606020202030204" pitchFamily="34" charset="0"/>
            </a:endParaRPr>
          </a:p>
          <a:p>
            <a:pPr algn="just"/>
            <a:r>
              <a:rPr lang="ru-RU" sz="1000" dirty="0" smtClean="0">
                <a:latin typeface="Arial Narrow" panose="020B0606020202030204" pitchFamily="34" charset="0"/>
              </a:rPr>
              <a:t>С 2012 по 2016 - советник </a:t>
            </a:r>
            <a:r>
              <a:rPr lang="ru-RU" sz="1000" dirty="0">
                <a:latin typeface="Arial Narrow" panose="020B0606020202030204" pitchFamily="34" charset="0"/>
              </a:rPr>
              <a:t>руководителя </a:t>
            </a:r>
            <a:r>
              <a:rPr lang="ru-RU" sz="1000" dirty="0" err="1">
                <a:latin typeface="Arial Narrow" panose="020B0606020202030204" pitchFamily="34" charset="0"/>
              </a:rPr>
              <a:t>Росимущества</a:t>
            </a:r>
            <a:r>
              <a:rPr lang="ru-RU" sz="1000" dirty="0" smtClean="0">
                <a:latin typeface="Arial Narrow" panose="020B0606020202030204" pitchFamily="34" charset="0"/>
              </a:rPr>
              <a:t>..</a:t>
            </a:r>
            <a:endParaRPr lang="ru-RU" sz="1000" dirty="0">
              <a:latin typeface="Arial Narrow" panose="020B0606020202030204" pitchFamily="34" charset="0"/>
            </a:endParaRPr>
          </a:p>
          <a:p>
            <a:pPr algn="just"/>
            <a:r>
              <a:rPr lang="ru-RU" sz="1000" dirty="0">
                <a:latin typeface="Arial Narrow" panose="020B0606020202030204" pitchFamily="34" charset="0"/>
              </a:rPr>
              <a:t>С 2009 по 2012 год – директор управления Департамента внутреннего контроля </a:t>
            </a:r>
            <a:r>
              <a:rPr lang="ru-RU" sz="1000" dirty="0" smtClean="0">
                <a:latin typeface="Arial Narrow" panose="020B0606020202030204" pitchFamily="34" charset="0"/>
              </a:rPr>
              <a:t>ПАО </a:t>
            </a:r>
            <a:r>
              <a:rPr lang="ru-RU" sz="1000" dirty="0">
                <a:latin typeface="Arial Narrow" panose="020B0606020202030204" pitchFamily="34" charset="0"/>
              </a:rPr>
              <a:t>«Банк ВТБ». </a:t>
            </a:r>
            <a:endParaRPr lang="ru-RU" sz="1000" dirty="0" smtClean="0">
              <a:latin typeface="Arial Narrow" panose="020B0606020202030204" pitchFamily="34" charset="0"/>
            </a:endParaRPr>
          </a:p>
          <a:p>
            <a:pPr algn="just"/>
            <a:r>
              <a:rPr lang="ru-RU" sz="1000" dirty="0" smtClean="0">
                <a:latin typeface="Arial Narrow" panose="020B0606020202030204" pitchFamily="34" charset="0"/>
              </a:rPr>
              <a:t>Член Ревизионных комиссий ОАО НК «Роснефть», ОАО АК «</a:t>
            </a:r>
            <a:r>
              <a:rPr lang="ru-RU" sz="1000" dirty="0" err="1" smtClean="0">
                <a:latin typeface="Arial Narrow" panose="020B0606020202030204" pitchFamily="34" charset="0"/>
              </a:rPr>
              <a:t>Транснефть</a:t>
            </a:r>
            <a:r>
              <a:rPr lang="ru-RU" sz="1000" dirty="0" smtClean="0">
                <a:latin typeface="Arial Narrow" panose="020B0606020202030204" pitchFamily="34" charset="0"/>
              </a:rPr>
              <a:t>»</a:t>
            </a:r>
            <a:endParaRPr lang="ru-RU" sz="1000" dirty="0">
              <a:latin typeface="Arial Narrow" panose="020B0606020202030204" pitchFamily="34" charset="0"/>
            </a:endParaRPr>
          </a:p>
          <a:p>
            <a:r>
              <a:rPr lang="ru-RU" sz="1000" dirty="0" smtClean="0">
                <a:latin typeface="Arial Narrow" panose="020B0606020202030204" pitchFamily="34" charset="0"/>
              </a:rPr>
              <a:t>Член </a:t>
            </a:r>
            <a:r>
              <a:rPr lang="ru-RU" sz="1000" dirty="0">
                <a:latin typeface="Arial Narrow" panose="020B0606020202030204" pitchFamily="34" charset="0"/>
              </a:rPr>
              <a:t>Ревизионной комиссии ПАО АНК «Башнефть» с 2015 года (впервые избран в состав Ревизионной комиссии ПАО АНК «Башнефть» решением ВОСА 11 марта 2015 г.)</a:t>
            </a:r>
            <a:endParaRPr lang="ru-RU" sz="1000" b="1" dirty="0">
              <a:latin typeface="Arial Narrow" panose="020B0606020202030204" pitchFamily="34" charset="0"/>
            </a:endParaRPr>
          </a:p>
          <a:p>
            <a:r>
              <a:rPr lang="ru-RU" sz="1000" dirty="0">
                <a:latin typeface="Arial Narrow" panose="020B0606020202030204" pitchFamily="34" charset="0"/>
              </a:rPr>
              <a:t>Гражданство – Россия. </a:t>
            </a:r>
          </a:p>
          <a:p>
            <a:endParaRPr lang="ru-RU" sz="1000" b="1" dirty="0">
              <a:latin typeface="Arial Narrow" panose="020B0606020202030204" pitchFamily="34" charset="0"/>
            </a:endParaRPr>
          </a:p>
          <a:p>
            <a:r>
              <a:rPr lang="ru-RU" sz="1000" b="1" dirty="0">
                <a:latin typeface="Arial Narrow" panose="020B0606020202030204" pitchFamily="34" charset="0"/>
              </a:rPr>
              <a:t>Сведения о наличии (</a:t>
            </a:r>
            <a:r>
              <a:rPr lang="ru-RU" sz="1000" b="1" dirty="0" smtClean="0">
                <a:latin typeface="Arial Narrow" panose="020B0606020202030204" pitchFamily="34" charset="0"/>
              </a:rPr>
              <a:t>отсутствии) </a:t>
            </a:r>
            <a:r>
              <a:rPr lang="ru-RU" sz="1000" b="1" dirty="0">
                <a:latin typeface="Arial Narrow" panose="020B0606020202030204" pitchFamily="34" charset="0"/>
              </a:rPr>
              <a:t>согласия на избрание в члены Ревизионной комиссии ПАО АНК «Башнефть»:  </a:t>
            </a:r>
            <a:r>
              <a:rPr lang="ru-RU" sz="1000" dirty="0">
                <a:latin typeface="Arial Narrow" panose="020B0606020202030204" pitchFamily="34" charset="0"/>
              </a:rPr>
              <a:t>согласие получено.</a:t>
            </a:r>
          </a:p>
          <a:p>
            <a:r>
              <a:rPr lang="ru-RU" sz="1000" dirty="0">
                <a:latin typeface="Arial Narrow" panose="020B0606020202030204" pitchFamily="34" charset="0"/>
              </a:rPr>
              <a:t>Доли в уставном капитале Общества /его дочерних обществ не имеет. Не имеет связи с аффилированными лицами либо существенными контрагентами Общества. </a:t>
            </a:r>
          </a:p>
          <a:p>
            <a:pPr algn="just"/>
            <a:endParaRPr lang="ru-RU" sz="1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18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2BCA0E-C97A-4E8B-8C0B-7BFCACCB535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D:\ivanovaos\Desktop\Снимок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80" y="1132226"/>
            <a:ext cx="1512168" cy="173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2164" y="776238"/>
            <a:ext cx="3646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C01E73"/>
                </a:solidFill>
                <a:latin typeface="Arial Narrow" panose="020B0606020202030204" pitchFamily="34" charset="0"/>
              </a:rPr>
              <a:t> ЛЮБОШИЦ Борис Моисеевич</a:t>
            </a:r>
            <a:endParaRPr lang="ru-RU" sz="1800" dirty="0">
              <a:solidFill>
                <a:srgbClr val="C01E73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2164" y="2978665"/>
            <a:ext cx="45365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Родился в </a:t>
            </a:r>
            <a:r>
              <a:rPr lang="ru-RU" sz="1000" dirty="0" smtClean="0">
                <a:latin typeface="Arial Narrow" panose="020B0606020202030204" pitchFamily="34" charset="0"/>
              </a:rPr>
              <a:t>1962 </a:t>
            </a:r>
            <a:r>
              <a:rPr lang="ru-RU" sz="1000" dirty="0">
                <a:latin typeface="Arial Narrow" panose="020B0606020202030204" pitchFamily="34" charset="0"/>
              </a:rPr>
              <a:t>г.  в г. </a:t>
            </a:r>
            <a:r>
              <a:rPr lang="ru-RU" sz="1000" dirty="0" smtClean="0">
                <a:latin typeface="Arial Narrow" panose="020B0606020202030204" pitchFamily="34" charset="0"/>
              </a:rPr>
              <a:t>Электросталь Московской области (53 года).</a:t>
            </a:r>
            <a:endParaRPr lang="ru-RU" sz="1000" dirty="0">
              <a:latin typeface="Arial Narrow" panose="020B0606020202030204" pitchFamily="34" charset="0"/>
            </a:endParaRPr>
          </a:p>
          <a:p>
            <a:r>
              <a:rPr lang="ru-RU" sz="1000" dirty="0" smtClean="0">
                <a:latin typeface="Arial Narrow" panose="020B0606020202030204" pitchFamily="34" charset="0"/>
              </a:rPr>
              <a:t>В 1986 окончил МВТУ </a:t>
            </a:r>
            <a:r>
              <a:rPr lang="ru-RU" sz="1000" dirty="0">
                <a:latin typeface="Arial Narrow" panose="020B0606020202030204" pitchFamily="34" charset="0"/>
              </a:rPr>
              <a:t>им. Н.Э. Баумана, факультет автоматизации и механизации </a:t>
            </a:r>
            <a:r>
              <a:rPr lang="ru-RU" sz="1000" dirty="0" smtClean="0">
                <a:latin typeface="Arial Narrow" panose="020B0606020202030204" pitchFamily="34" charset="0"/>
              </a:rPr>
              <a:t>производства, в 1997 - АНХ </a:t>
            </a:r>
            <a:r>
              <a:rPr lang="ru-RU" sz="1000" dirty="0">
                <a:latin typeface="Arial Narrow" panose="020B0606020202030204" pitchFamily="34" charset="0"/>
              </a:rPr>
              <a:t>при Правительстве РФ, факультет экономики и управления. </a:t>
            </a:r>
            <a:r>
              <a:rPr lang="en-US" sz="1000" dirty="0" smtClean="0">
                <a:latin typeface="Arial Narrow" panose="020B0606020202030204" pitchFamily="34" charset="0"/>
              </a:rPr>
              <a:t>Cert </a:t>
            </a:r>
            <a:r>
              <a:rPr lang="en-US" sz="1000" dirty="0" err="1" smtClean="0">
                <a:latin typeface="Arial Narrow" panose="020B0606020202030204" pitchFamily="34" charset="0"/>
              </a:rPr>
              <a:t>IoD</a:t>
            </a:r>
            <a:r>
              <a:rPr lang="en-US" sz="1000" dirty="0">
                <a:latin typeface="Arial Narrow" panose="020B0606020202030204" pitchFamily="34" charset="0"/>
              </a:rPr>
              <a:t>.</a:t>
            </a:r>
            <a:r>
              <a:rPr lang="ru-RU" sz="1000" dirty="0">
                <a:latin typeface="Arial Narrow" panose="020B0606020202030204" pitchFamily="34" charset="0"/>
              </a:rPr>
              <a:t/>
            </a:r>
            <a:br>
              <a:rPr lang="ru-RU" sz="1000" dirty="0">
                <a:latin typeface="Arial Narrow" panose="020B0606020202030204" pitchFamily="34" charset="0"/>
              </a:rPr>
            </a:br>
            <a:endParaRPr lang="ru-RU" sz="1000" dirty="0">
              <a:latin typeface="Arial Narrow" panose="020B0606020202030204" pitchFamily="34" charset="0"/>
            </a:endParaRPr>
          </a:p>
          <a:p>
            <a:r>
              <a:rPr lang="ru-RU" sz="1000" b="1" dirty="0">
                <a:latin typeface="Arial Narrow" panose="020B0606020202030204" pitchFamily="34" charset="0"/>
              </a:rPr>
              <a:t>Опыт работы </a:t>
            </a:r>
            <a:r>
              <a:rPr lang="ru-RU" sz="1000" b="1" dirty="0" smtClean="0">
                <a:latin typeface="Arial Narrow" panose="020B0606020202030204" pitchFamily="34" charset="0"/>
              </a:rPr>
              <a:t>:</a:t>
            </a:r>
            <a:endParaRPr lang="ru-RU" sz="1000" dirty="0">
              <a:latin typeface="Arial Narrow" panose="020B0606020202030204" pitchFamily="34" charset="0"/>
            </a:endParaRPr>
          </a:p>
          <a:p>
            <a:r>
              <a:rPr lang="ru-RU" sz="1000" dirty="0">
                <a:latin typeface="Arial Narrow" panose="020B0606020202030204" pitchFamily="34" charset="0"/>
              </a:rPr>
              <a:t>С 1999г. по наст. </a:t>
            </a:r>
            <a:r>
              <a:rPr lang="ru-RU" sz="1000" dirty="0" err="1">
                <a:latin typeface="Arial Narrow" panose="020B0606020202030204" pitchFamily="34" charset="0"/>
              </a:rPr>
              <a:t>вр</a:t>
            </a:r>
            <a:r>
              <a:rPr lang="ru-RU" sz="1000" dirty="0">
                <a:latin typeface="Arial Narrow" panose="020B0606020202030204" pitchFamily="34" charset="0"/>
              </a:rPr>
              <a:t>. - Генеральный директор ООО «Аудит Групп</a:t>
            </a:r>
            <a:r>
              <a:rPr lang="ru-RU" sz="1000" dirty="0" smtClean="0">
                <a:latin typeface="Arial Narrow" panose="020B0606020202030204" pitchFamily="34" charset="0"/>
              </a:rPr>
              <a:t>».</a:t>
            </a:r>
          </a:p>
          <a:p>
            <a:r>
              <a:rPr lang="ru-RU" sz="1000" dirty="0" smtClean="0">
                <a:latin typeface="Arial Narrow" panose="020B0606020202030204" pitchFamily="34" charset="0"/>
              </a:rPr>
              <a:t>Член ревизионной комиссии ОАО «РЖД»</a:t>
            </a:r>
            <a:endParaRPr lang="en-US" sz="1000" dirty="0" smtClean="0">
              <a:latin typeface="Arial Narrow" panose="020B0606020202030204" pitchFamily="34" charset="0"/>
            </a:endParaRPr>
          </a:p>
          <a:p>
            <a:r>
              <a:rPr lang="ru-RU" sz="1000" dirty="0" smtClean="0">
                <a:latin typeface="Arial Narrow" panose="020B0606020202030204" pitchFamily="34" charset="0"/>
              </a:rPr>
              <a:t>Член </a:t>
            </a:r>
            <a:r>
              <a:rPr lang="en-US" sz="1000" dirty="0" smtClean="0">
                <a:latin typeface="Arial Narrow" panose="020B0606020202030204" pitchFamily="34" charset="0"/>
              </a:rPr>
              <a:t>(</a:t>
            </a:r>
            <a:r>
              <a:rPr lang="ru-RU" sz="1000" dirty="0" smtClean="0">
                <a:latin typeface="Arial Narrow" panose="020B0606020202030204" pitchFamily="34" charset="0"/>
              </a:rPr>
              <a:t>председатель</a:t>
            </a:r>
            <a:r>
              <a:rPr lang="en-US" sz="1000" dirty="0" smtClean="0">
                <a:latin typeface="Arial Narrow" panose="020B0606020202030204" pitchFamily="34" charset="0"/>
              </a:rPr>
              <a:t>)</a:t>
            </a:r>
            <a:r>
              <a:rPr lang="ru-RU" sz="1000" dirty="0" smtClean="0">
                <a:latin typeface="Arial Narrow" panose="020B0606020202030204" pitchFamily="34" charset="0"/>
              </a:rPr>
              <a:t> Ревизионной </a:t>
            </a:r>
            <a:r>
              <a:rPr lang="ru-RU" sz="1000" dirty="0">
                <a:latin typeface="Arial Narrow" panose="020B0606020202030204" pitchFamily="34" charset="0"/>
              </a:rPr>
              <a:t>комиссии ПАО АНК «Башнефть» с 2015 года (впервые избран в состав Ревизионной комиссии ПАО АНК «Башнефть» решением ВОСА 11 марта 2015 г.)</a:t>
            </a:r>
            <a:endParaRPr lang="ru-RU" sz="1000" b="1" dirty="0">
              <a:latin typeface="Arial Narrow" panose="020B0606020202030204" pitchFamily="34" charset="0"/>
            </a:endParaRPr>
          </a:p>
          <a:p>
            <a:r>
              <a:rPr lang="ru-RU" sz="1000" dirty="0">
                <a:latin typeface="Arial Narrow" panose="020B0606020202030204" pitchFamily="34" charset="0"/>
              </a:rPr>
              <a:t>Гражданство – Россия. </a:t>
            </a:r>
          </a:p>
          <a:p>
            <a:endParaRPr lang="ru-RU" sz="1000" b="1" dirty="0">
              <a:latin typeface="Arial Narrow" panose="020B0606020202030204" pitchFamily="34" charset="0"/>
            </a:endParaRPr>
          </a:p>
          <a:p>
            <a:r>
              <a:rPr lang="ru-RU" sz="1000" b="1" dirty="0">
                <a:latin typeface="Arial Narrow" panose="020B0606020202030204" pitchFamily="34" charset="0"/>
              </a:rPr>
              <a:t>Сведения о наличии (</a:t>
            </a:r>
            <a:r>
              <a:rPr lang="ru-RU" sz="1000" b="1" dirty="0" smtClean="0">
                <a:latin typeface="Arial Narrow" panose="020B0606020202030204" pitchFamily="34" charset="0"/>
              </a:rPr>
              <a:t>отсутствии</a:t>
            </a:r>
            <a:r>
              <a:rPr lang="en-US" sz="1000" b="1" dirty="0" smtClean="0">
                <a:latin typeface="Arial Narrow" panose="020B0606020202030204" pitchFamily="34" charset="0"/>
              </a:rPr>
              <a:t>)</a:t>
            </a:r>
            <a:r>
              <a:rPr lang="ru-RU" sz="1000" b="1" dirty="0" smtClean="0">
                <a:latin typeface="Arial Narrow" panose="020B0606020202030204" pitchFamily="34" charset="0"/>
              </a:rPr>
              <a:t> </a:t>
            </a:r>
            <a:r>
              <a:rPr lang="ru-RU" sz="1000" b="1" dirty="0">
                <a:latin typeface="Arial Narrow" panose="020B0606020202030204" pitchFamily="34" charset="0"/>
              </a:rPr>
              <a:t>согласия на избрание в члены Ревизионной комиссии ПАО АНК «Башнефть»:  </a:t>
            </a:r>
            <a:r>
              <a:rPr lang="ru-RU" sz="1000" dirty="0">
                <a:latin typeface="Arial Narrow" panose="020B0606020202030204" pitchFamily="34" charset="0"/>
              </a:rPr>
              <a:t>согласие получено.</a:t>
            </a:r>
          </a:p>
          <a:p>
            <a:r>
              <a:rPr lang="ru-RU" sz="1000" dirty="0">
                <a:latin typeface="Arial Narrow" panose="020B0606020202030204" pitchFamily="34" charset="0"/>
              </a:rPr>
              <a:t>Доли в уставном капитале Общества /его дочерних обществ не имеет. Не имеет связи с аффилированными лицами либо существенными контрагентами Общества. </a:t>
            </a:r>
          </a:p>
          <a:p>
            <a:pPr algn="just"/>
            <a:endParaRPr lang="ru-RU" sz="1000" dirty="0">
              <a:latin typeface="Arial Narrow" panose="020B0606020202030204" pitchFamily="34" charset="0"/>
            </a:endParaRPr>
          </a:p>
          <a:p>
            <a:endParaRPr lang="ru-RU" sz="1000" dirty="0" smtClean="0">
              <a:latin typeface="Arial Narrow" panose="020B0606020202030204" pitchFamily="34" charset="0"/>
            </a:endParaRPr>
          </a:p>
          <a:p>
            <a:endParaRPr lang="ru-RU" sz="1000" dirty="0">
              <a:latin typeface="Arial Narrow" panose="020B060602020203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755" y="1145570"/>
            <a:ext cx="1353779" cy="171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06740" y="77623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C01E73"/>
                </a:solidFill>
                <a:latin typeface="Arial Narrow" panose="020B0606020202030204" pitchFamily="34" charset="0"/>
              </a:rPr>
              <a:t>НОВАКОВСКИЙ Андрей Владимирович</a:t>
            </a:r>
            <a:endParaRPr lang="ru-RU" sz="1800" b="1" dirty="0">
              <a:solidFill>
                <a:srgbClr val="C01E73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5706740" y="2978665"/>
            <a:ext cx="45365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Родился в </a:t>
            </a:r>
            <a:r>
              <a:rPr lang="ru-RU" sz="1000" dirty="0" smtClean="0">
                <a:latin typeface="Arial Narrow" panose="020B0606020202030204" pitchFamily="34" charset="0"/>
              </a:rPr>
              <a:t>1972 </a:t>
            </a:r>
            <a:r>
              <a:rPr lang="ru-RU" sz="1000" dirty="0">
                <a:latin typeface="Arial Narrow" panose="020B0606020202030204" pitchFamily="34" charset="0"/>
              </a:rPr>
              <a:t>г.  в г. </a:t>
            </a:r>
            <a:r>
              <a:rPr lang="ru-RU" sz="1000" dirty="0" smtClean="0">
                <a:latin typeface="Arial Narrow" panose="020B0606020202030204" pitchFamily="34" charset="0"/>
              </a:rPr>
              <a:t>Москва (43 года).</a:t>
            </a:r>
            <a:endParaRPr lang="ru-RU" sz="1000" dirty="0">
              <a:latin typeface="Arial Narrow" panose="020B0606020202030204" pitchFamily="34" charset="0"/>
            </a:endParaRPr>
          </a:p>
          <a:p>
            <a:r>
              <a:rPr lang="ru-RU" sz="1000" dirty="0" smtClean="0">
                <a:latin typeface="Arial Narrow" panose="020B0606020202030204" pitchFamily="34" charset="0"/>
              </a:rPr>
              <a:t>В </a:t>
            </a:r>
            <a:r>
              <a:rPr lang="ru-RU" sz="1000" dirty="0">
                <a:latin typeface="Arial Narrow" panose="020B0606020202030204" pitchFamily="34" charset="0"/>
              </a:rPr>
              <a:t>1994 г. окончил юридический факультет МГУ им. М.В. Ломоносова.</a:t>
            </a:r>
          </a:p>
          <a:p>
            <a:r>
              <a:rPr lang="ru-RU" sz="1000" dirty="0">
                <a:latin typeface="Arial Narrow" panose="020B0606020202030204" pitchFamily="34" charset="0"/>
              </a:rPr>
              <a:t>В 2013 г. окончил МГИМО, аспирантура, финансовое право, юрист.</a:t>
            </a:r>
          </a:p>
          <a:p>
            <a:r>
              <a:rPr lang="ru-RU" sz="1000" b="1" dirty="0">
                <a:latin typeface="Arial Narrow" panose="020B0606020202030204" pitchFamily="34" charset="0"/>
              </a:rPr>
              <a:t> </a:t>
            </a:r>
            <a:endParaRPr lang="ru-RU" sz="1000" dirty="0">
              <a:latin typeface="Arial Narrow" panose="020B0606020202030204" pitchFamily="34" charset="0"/>
            </a:endParaRPr>
          </a:p>
          <a:p>
            <a:r>
              <a:rPr lang="ru-RU" sz="1000" b="1" dirty="0">
                <a:latin typeface="Arial Narrow" panose="020B0606020202030204" pitchFamily="34" charset="0"/>
              </a:rPr>
              <a:t>Опыт </a:t>
            </a:r>
            <a:r>
              <a:rPr lang="ru-RU" sz="1000" b="1" dirty="0" smtClean="0">
                <a:latin typeface="Arial Narrow" panose="020B0606020202030204" pitchFamily="34" charset="0"/>
              </a:rPr>
              <a:t>работы:</a:t>
            </a:r>
            <a:endParaRPr lang="ru-RU" sz="1000" dirty="0">
              <a:latin typeface="Arial Narrow" panose="020B0606020202030204" pitchFamily="34" charset="0"/>
            </a:endParaRPr>
          </a:p>
          <a:p>
            <a:r>
              <a:rPr lang="ru-RU" sz="1000" dirty="0">
                <a:latin typeface="Arial Narrow" panose="020B0606020202030204" pitchFamily="34" charset="0"/>
              </a:rPr>
              <a:t>С 2001г. по наст. </a:t>
            </a:r>
            <a:r>
              <a:rPr lang="ru-RU" sz="1000" dirty="0" err="1">
                <a:latin typeface="Arial Narrow" panose="020B0606020202030204" pitchFamily="34" charset="0"/>
              </a:rPr>
              <a:t>вр</a:t>
            </a:r>
            <a:r>
              <a:rPr lang="ru-RU" sz="1000" dirty="0">
                <a:latin typeface="Arial Narrow" panose="020B0606020202030204" pitchFamily="34" charset="0"/>
              </a:rPr>
              <a:t>. - Управляющий партнер Адвокатского бюро «Линия права</a:t>
            </a:r>
            <a:r>
              <a:rPr lang="ru-RU" sz="1000" dirty="0" smtClean="0">
                <a:latin typeface="Arial Narrow" panose="020B0606020202030204" pitchFamily="34" charset="0"/>
              </a:rPr>
              <a:t>».</a:t>
            </a:r>
          </a:p>
          <a:p>
            <a:r>
              <a:rPr lang="ru-RU" sz="1000" dirty="0" smtClean="0">
                <a:latin typeface="Arial Narrow" panose="020B0606020202030204" pitchFamily="34" charset="0"/>
              </a:rPr>
              <a:t>Член советов директоров ОАО «Аэропорт Внуково», ОАО «Порт Ванино»</a:t>
            </a:r>
          </a:p>
          <a:p>
            <a:r>
              <a:rPr lang="ru-RU" sz="1000" dirty="0" smtClean="0">
                <a:latin typeface="Arial Narrow" panose="020B0606020202030204" pitchFamily="34" charset="0"/>
              </a:rPr>
              <a:t>Член </a:t>
            </a:r>
            <a:r>
              <a:rPr lang="ru-RU" sz="1000" dirty="0">
                <a:latin typeface="Arial Narrow" panose="020B0606020202030204" pitchFamily="34" charset="0"/>
              </a:rPr>
              <a:t>Ревизионной комиссии ПАО АНК «Башнефть» с 2015 года (впервые избран в состав Ревизионной комиссии ПАО АНК «Башнефть» решением ВОСА 11 марта 2015 г.)</a:t>
            </a:r>
            <a:endParaRPr lang="ru-RU" sz="1000" b="1" dirty="0">
              <a:latin typeface="Arial Narrow" panose="020B0606020202030204" pitchFamily="34" charset="0"/>
            </a:endParaRPr>
          </a:p>
          <a:p>
            <a:r>
              <a:rPr lang="ru-RU" sz="1000" dirty="0">
                <a:latin typeface="Arial Narrow" panose="020B0606020202030204" pitchFamily="34" charset="0"/>
              </a:rPr>
              <a:t>Гражданство – Россия. </a:t>
            </a:r>
          </a:p>
          <a:p>
            <a:endParaRPr lang="ru-RU" sz="1000" b="1" dirty="0">
              <a:latin typeface="Arial Narrow" panose="020B0606020202030204" pitchFamily="34" charset="0"/>
            </a:endParaRPr>
          </a:p>
          <a:p>
            <a:r>
              <a:rPr lang="ru-RU" sz="1000" b="1" dirty="0">
                <a:latin typeface="Arial Narrow" panose="020B0606020202030204" pitchFamily="34" charset="0"/>
              </a:rPr>
              <a:t>Сведения о наличии (</a:t>
            </a:r>
            <a:r>
              <a:rPr lang="ru-RU" sz="1000" b="1" dirty="0" smtClean="0">
                <a:latin typeface="Arial Narrow" panose="020B0606020202030204" pitchFamily="34" charset="0"/>
              </a:rPr>
              <a:t>отсутствии) </a:t>
            </a:r>
            <a:r>
              <a:rPr lang="ru-RU" sz="1000" b="1" dirty="0">
                <a:latin typeface="Arial Narrow" panose="020B0606020202030204" pitchFamily="34" charset="0"/>
              </a:rPr>
              <a:t>согласия на избрание в члены Ревизионной комиссии ПАО АНК «Башнефть»:  </a:t>
            </a:r>
            <a:r>
              <a:rPr lang="ru-RU" sz="1000" dirty="0">
                <a:latin typeface="Arial Narrow" panose="020B0606020202030204" pitchFamily="34" charset="0"/>
              </a:rPr>
              <a:t>согласие получено.</a:t>
            </a:r>
          </a:p>
          <a:p>
            <a:r>
              <a:rPr lang="ru-RU" sz="1000" dirty="0">
                <a:latin typeface="Arial Narrow" panose="020B0606020202030204" pitchFamily="34" charset="0"/>
              </a:rPr>
              <a:t>Доли в уставном капитале Общества /его дочерних обществ не имеет. Не имеет связи с аффилированными лицами либо существенными контрагентами Общества. </a:t>
            </a:r>
          </a:p>
          <a:p>
            <a:endParaRPr lang="ru-RU" sz="1000" dirty="0">
              <a:latin typeface="Arial Narrow" panose="020B060602020203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234132" y="180231"/>
            <a:ext cx="9937104" cy="51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defRPr>
            </a:lvl1pPr>
            <a:lvl2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</a:defRPr>
            </a:lvl2pPr>
            <a:lvl3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</a:defRPr>
            </a:lvl3pPr>
            <a:lvl4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</a:defRPr>
            </a:lvl4pPr>
            <a:lvl5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defTabSz="1042988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defTabSz="1042988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defTabSz="1042988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defTabSz="1042988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88900" eaLnBrk="1" hangingPunct="1"/>
            <a:r>
              <a:rPr lang="ru-RU" sz="17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Информация о кандидатах, предлагаемых для избрания в Ревизионную комиссию</a:t>
            </a:r>
            <a:endParaRPr lang="ru-RU" sz="17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95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2BCA0E-C97A-4E8B-8C0B-7BFCACCB535B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0156" y="756295"/>
            <a:ext cx="75698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C01E73"/>
                </a:solidFill>
                <a:latin typeface="Arial Narrow" panose="020B0606020202030204" pitchFamily="34" charset="0"/>
              </a:rPr>
              <a:t>БОГАШОВ Александр Евгеньевич</a:t>
            </a:r>
            <a:endParaRPr lang="ru-RU" sz="1800" dirty="0">
              <a:solidFill>
                <a:srgbClr val="C01E73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450155" y="3276575"/>
            <a:ext cx="496855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Родился в </a:t>
            </a:r>
            <a:r>
              <a:rPr lang="ru-RU" sz="1000" dirty="0" smtClean="0">
                <a:latin typeface="Arial Narrow" panose="020B0606020202030204" pitchFamily="34" charset="0"/>
              </a:rPr>
              <a:t>1989 </a:t>
            </a:r>
            <a:r>
              <a:rPr lang="ru-RU" sz="1000" dirty="0">
                <a:latin typeface="Arial Narrow" panose="020B0606020202030204" pitchFamily="34" charset="0"/>
              </a:rPr>
              <a:t>г.  в г. </a:t>
            </a:r>
            <a:r>
              <a:rPr lang="ru-RU" sz="1000" dirty="0" smtClean="0">
                <a:latin typeface="Arial Narrow" panose="020B0606020202030204" pitchFamily="34" charset="0"/>
              </a:rPr>
              <a:t>Салаир Кемеровской области (26 </a:t>
            </a:r>
            <a:r>
              <a:rPr lang="ru-RU" sz="1000" dirty="0">
                <a:latin typeface="Arial Narrow" panose="020B0606020202030204" pitchFamily="34" charset="0"/>
              </a:rPr>
              <a:t>лет).</a:t>
            </a:r>
          </a:p>
          <a:p>
            <a:pPr algn="just"/>
            <a:r>
              <a:rPr lang="ru-RU" sz="1000" dirty="0" smtClean="0">
                <a:latin typeface="Arial Narrow" panose="020B0606020202030204" pitchFamily="34" charset="0"/>
              </a:rPr>
              <a:t>В 2011 году окончил Государственный </a:t>
            </a:r>
            <a:r>
              <a:rPr lang="ru-RU" sz="1000" dirty="0">
                <a:latin typeface="Arial Narrow" panose="020B0606020202030204" pitchFamily="34" charset="0"/>
              </a:rPr>
              <a:t>университет </a:t>
            </a:r>
            <a:r>
              <a:rPr lang="ru-RU" sz="1000" dirty="0" smtClean="0">
                <a:latin typeface="Arial Narrow" panose="020B0606020202030204" pitchFamily="34" charset="0"/>
              </a:rPr>
              <a:t>управления, </a:t>
            </a:r>
            <a:r>
              <a:rPr lang="ru-RU" sz="1000" dirty="0">
                <a:latin typeface="Arial Narrow" panose="020B0606020202030204" pitchFamily="34" charset="0"/>
              </a:rPr>
              <a:t>специализация — </a:t>
            </a:r>
            <a:r>
              <a:rPr lang="ru-RU" sz="1000" dirty="0" smtClean="0">
                <a:latin typeface="Arial Narrow" panose="020B0606020202030204" pitchFamily="34" charset="0"/>
              </a:rPr>
              <a:t>менеджер.</a:t>
            </a:r>
            <a:endParaRPr lang="ru-RU" sz="1000" dirty="0">
              <a:latin typeface="Arial Narrow" panose="020B0606020202030204" pitchFamily="34" charset="0"/>
            </a:endParaRPr>
          </a:p>
          <a:p>
            <a:pPr algn="just"/>
            <a:endParaRPr lang="ru-RU" sz="1000" b="1" dirty="0" smtClean="0">
              <a:latin typeface="Arial Narrow" panose="020B0606020202030204" pitchFamily="34" charset="0"/>
            </a:endParaRPr>
          </a:p>
          <a:p>
            <a:pPr algn="just"/>
            <a:r>
              <a:rPr lang="ru-RU" sz="1000" b="1" dirty="0" smtClean="0">
                <a:latin typeface="Arial Narrow" panose="020B0606020202030204" pitchFamily="34" charset="0"/>
              </a:rPr>
              <a:t>Опыт </a:t>
            </a:r>
            <a:r>
              <a:rPr lang="ru-RU" sz="1000" b="1" dirty="0">
                <a:latin typeface="Arial Narrow" panose="020B0606020202030204" pitchFamily="34" charset="0"/>
              </a:rPr>
              <a:t>работы </a:t>
            </a:r>
            <a:r>
              <a:rPr lang="ru-RU" sz="1000" b="1" dirty="0" smtClean="0">
                <a:latin typeface="Arial Narrow" panose="020B0606020202030204" pitchFamily="34" charset="0"/>
              </a:rPr>
              <a:t>:</a:t>
            </a:r>
            <a:endParaRPr lang="ru-RU" sz="1000" dirty="0">
              <a:latin typeface="Arial Narrow" panose="020B0606020202030204" pitchFamily="34" charset="0"/>
            </a:endParaRPr>
          </a:p>
          <a:p>
            <a:pPr algn="just"/>
            <a:r>
              <a:rPr lang="ru-RU" sz="1000" dirty="0" smtClean="0">
                <a:latin typeface="Arial Narrow" panose="020B0606020202030204" pitchFamily="34" charset="0"/>
              </a:rPr>
              <a:t>2013</a:t>
            </a:r>
            <a:r>
              <a:rPr lang="en-US" sz="1000" dirty="0" smtClean="0">
                <a:latin typeface="Arial Narrow" panose="020B0606020202030204" pitchFamily="34" charset="0"/>
              </a:rPr>
              <a:t> </a:t>
            </a:r>
            <a:r>
              <a:rPr lang="ru-RU" sz="1000" dirty="0" smtClean="0">
                <a:latin typeface="Arial Narrow" panose="020B0606020202030204" pitchFamily="34" charset="0"/>
              </a:rPr>
              <a:t>- настоящее время, Ведущий </a:t>
            </a:r>
            <a:r>
              <a:rPr lang="ru-RU" sz="1000" dirty="0">
                <a:latin typeface="Arial Narrow" panose="020B0606020202030204" pitchFamily="34" charset="0"/>
              </a:rPr>
              <a:t>советник </a:t>
            </a:r>
            <a:r>
              <a:rPr lang="ru-RU" sz="1000" dirty="0" smtClean="0">
                <a:latin typeface="Arial Narrow" panose="020B0606020202030204" pitchFamily="34" charset="0"/>
              </a:rPr>
              <a:t> отдела, заместитель начальника отдела, Начальник </a:t>
            </a:r>
            <a:r>
              <a:rPr lang="ru-RU" sz="1000" dirty="0">
                <a:latin typeface="Arial Narrow" panose="020B0606020202030204" pitchFamily="34" charset="0"/>
              </a:rPr>
              <a:t>отдела корпоративного </a:t>
            </a:r>
            <a:r>
              <a:rPr lang="ru-RU" sz="1000" dirty="0" smtClean="0">
                <a:latin typeface="Arial Narrow" panose="020B0606020202030204" pitchFamily="34" charset="0"/>
              </a:rPr>
              <a:t>управления, </a:t>
            </a:r>
            <a:r>
              <a:rPr lang="ru-RU" sz="1000" dirty="0">
                <a:latin typeface="Arial Narrow" panose="020B0606020202030204" pitchFamily="34" charset="0"/>
              </a:rPr>
              <a:t>Департамента корпоративного управления, ценовой конъюнктуры и контрольно-ревизионной работы в отраслях ТЭК Минэнерго России.</a:t>
            </a:r>
            <a:endParaRPr lang="en-US" sz="1000" dirty="0">
              <a:latin typeface="Arial Narrow" panose="020B0606020202030204" pitchFamily="34" charset="0"/>
            </a:endParaRPr>
          </a:p>
          <a:p>
            <a:pPr algn="just"/>
            <a:r>
              <a:rPr lang="ru-RU" sz="1000" dirty="0" smtClean="0">
                <a:latin typeface="Arial Narrow" panose="020B0606020202030204" pitchFamily="34" charset="0"/>
              </a:rPr>
              <a:t>2011 - 2013,</a:t>
            </a:r>
            <a:r>
              <a:rPr lang="en-US" sz="1000" dirty="0" smtClean="0">
                <a:latin typeface="Arial Narrow" panose="020B0606020202030204" pitchFamily="34" charset="0"/>
              </a:rPr>
              <a:t> </a:t>
            </a:r>
            <a:r>
              <a:rPr lang="ru-RU" sz="1000" dirty="0">
                <a:latin typeface="Arial Narrow" panose="020B0606020202030204" pitchFamily="34" charset="0"/>
              </a:rPr>
              <a:t>Специалист 1 </a:t>
            </a:r>
            <a:r>
              <a:rPr lang="ru-RU" sz="1000" dirty="0" smtClean="0">
                <a:latin typeface="Arial Narrow" panose="020B0606020202030204" pitchFamily="34" charset="0"/>
              </a:rPr>
              <a:t>разряда, ведущий специалист - эксперт </a:t>
            </a:r>
            <a:r>
              <a:rPr lang="ru-RU" sz="1000" dirty="0">
                <a:latin typeface="Arial Narrow" panose="020B0606020202030204" pitchFamily="34" charset="0"/>
              </a:rPr>
              <a:t>отдела Управления </a:t>
            </a:r>
            <a:r>
              <a:rPr lang="ru-RU" sz="1000" dirty="0" err="1" smtClean="0">
                <a:latin typeface="Arial Narrow" panose="020B0606020202030204" pitchFamily="34" charset="0"/>
              </a:rPr>
              <a:t>Росимущества</a:t>
            </a:r>
            <a:r>
              <a:rPr lang="ru-RU" sz="1000" dirty="0" smtClean="0">
                <a:latin typeface="Arial Narrow" panose="020B0606020202030204" pitchFamily="34" charset="0"/>
              </a:rPr>
              <a:t>.</a:t>
            </a:r>
          </a:p>
          <a:p>
            <a:pPr algn="just"/>
            <a:r>
              <a:rPr lang="ru-RU" sz="1000" dirty="0" smtClean="0">
                <a:latin typeface="Arial Narrow" panose="020B0606020202030204" pitchFamily="34" charset="0"/>
              </a:rPr>
              <a:t>Член советов директоров ПАО «</a:t>
            </a:r>
            <a:r>
              <a:rPr lang="ru-RU" sz="1000" dirty="0" err="1" smtClean="0">
                <a:latin typeface="Arial Narrow" panose="020B0606020202030204" pitchFamily="34" charset="0"/>
              </a:rPr>
              <a:t>Пермьнефтегеофизика</a:t>
            </a:r>
            <a:r>
              <a:rPr lang="ru-RU" sz="1000" dirty="0" smtClean="0">
                <a:latin typeface="Arial Narrow" panose="020B0606020202030204" pitchFamily="34" charset="0"/>
              </a:rPr>
              <a:t>», АО «Центральная геофизическая экспедиция», ОАО «</a:t>
            </a:r>
            <a:r>
              <a:rPr lang="ru-RU" sz="1000" dirty="0" err="1" smtClean="0">
                <a:latin typeface="Arial Narrow" panose="020B0606020202030204" pitchFamily="34" charset="0"/>
              </a:rPr>
              <a:t>Нижневартовскнефтегеофизика</a:t>
            </a:r>
            <a:r>
              <a:rPr lang="ru-RU" sz="1000" dirty="0" smtClean="0">
                <a:latin typeface="Arial Narrow" panose="020B0606020202030204" pitchFamily="34" charset="0"/>
              </a:rPr>
              <a:t>», ОАО «ВОИГ и РГИ», ПАО «</a:t>
            </a:r>
            <a:r>
              <a:rPr lang="ru-RU" sz="1000" dirty="0" err="1" smtClean="0">
                <a:latin typeface="Arial Narrow" panose="020B0606020202030204" pitchFamily="34" charset="0"/>
              </a:rPr>
              <a:t>Сибнефтегеофизика</a:t>
            </a:r>
            <a:r>
              <a:rPr lang="ru-RU" sz="1000" dirty="0" smtClean="0">
                <a:latin typeface="Arial Narrow" panose="020B0606020202030204" pitchFamily="34" charset="0"/>
              </a:rPr>
              <a:t>»</a:t>
            </a:r>
            <a:endParaRPr lang="en-US" sz="1000" dirty="0">
              <a:latin typeface="Arial Narrow" panose="020B0606020202030204" pitchFamily="34" charset="0"/>
            </a:endParaRPr>
          </a:p>
          <a:p>
            <a:r>
              <a:rPr lang="ru-RU" sz="1000" dirty="0">
                <a:latin typeface="Arial Narrow" panose="020B0606020202030204" pitchFamily="34" charset="0"/>
              </a:rPr>
              <a:t>Гражданство – Россия</a:t>
            </a:r>
            <a:r>
              <a:rPr lang="ru-RU" sz="1000" dirty="0" smtClean="0">
                <a:latin typeface="Arial Narrow" panose="020B0606020202030204" pitchFamily="34" charset="0"/>
              </a:rPr>
              <a:t>.</a:t>
            </a:r>
            <a:endParaRPr lang="ru-RU" sz="1000" dirty="0">
              <a:latin typeface="Arial Narrow" panose="020B0606020202030204" pitchFamily="34" charset="0"/>
            </a:endParaRPr>
          </a:p>
          <a:p>
            <a:endParaRPr lang="ru-RU" sz="1000" b="1" dirty="0" smtClean="0">
              <a:latin typeface="Arial Narrow" panose="020B0606020202030204" pitchFamily="34" charset="0"/>
            </a:endParaRPr>
          </a:p>
          <a:p>
            <a:r>
              <a:rPr lang="ru-RU" sz="1000" b="1" dirty="0" smtClean="0">
                <a:latin typeface="Arial Narrow" panose="020B0606020202030204" pitchFamily="34" charset="0"/>
              </a:rPr>
              <a:t>Сведения </a:t>
            </a:r>
            <a:r>
              <a:rPr lang="ru-RU" sz="1000" b="1" dirty="0">
                <a:latin typeface="Arial Narrow" panose="020B0606020202030204" pitchFamily="34" charset="0"/>
              </a:rPr>
              <a:t>о наличии (отсутствии согласия на избрание в члены Ревизионной комиссии ПАО АНК «Башнефть»:  </a:t>
            </a:r>
            <a:r>
              <a:rPr lang="ru-RU" sz="1000" dirty="0">
                <a:latin typeface="Arial Narrow" panose="020B0606020202030204" pitchFamily="34" charset="0"/>
              </a:rPr>
              <a:t>согласие получено.</a:t>
            </a:r>
          </a:p>
          <a:p>
            <a:r>
              <a:rPr lang="ru-RU" sz="1000" dirty="0">
                <a:latin typeface="Arial Narrow" panose="020B0606020202030204" pitchFamily="34" charset="0"/>
              </a:rPr>
              <a:t>Доли в уставном капитале Общества </a:t>
            </a:r>
            <a:r>
              <a:rPr lang="ru-RU" sz="1000" dirty="0" smtClean="0">
                <a:latin typeface="Arial Narrow" panose="020B0606020202030204" pitchFamily="34" charset="0"/>
              </a:rPr>
              <a:t>/его дочерних обществ не </a:t>
            </a:r>
            <a:r>
              <a:rPr lang="ru-RU" sz="1000" dirty="0">
                <a:latin typeface="Arial Narrow" panose="020B0606020202030204" pitchFamily="34" charset="0"/>
              </a:rPr>
              <a:t>имеет. Не имеет связи с аффилированными лицами либо существенными контрагентами Общества. </a:t>
            </a:r>
          </a:p>
          <a:p>
            <a:endParaRPr lang="ru-RU" sz="1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243244" y="6876974"/>
            <a:ext cx="197743" cy="147713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34132" y="180231"/>
            <a:ext cx="9937104" cy="51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defRPr>
            </a:lvl1pPr>
            <a:lvl2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</a:defRPr>
            </a:lvl2pPr>
            <a:lvl3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</a:defRPr>
            </a:lvl3pPr>
            <a:lvl4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</a:defRPr>
            </a:lvl4pPr>
            <a:lvl5pPr algn="l" defTabSz="104298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defTabSz="1042988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defTabSz="1042988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defTabSz="1042988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defTabSz="1042988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88900" eaLnBrk="1" hangingPunct="1"/>
            <a:r>
              <a:rPr lang="ru-RU" sz="17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Информация о кандидатах, предлагаемых для избрания в Ревизионную комиссию</a:t>
            </a:r>
            <a:endParaRPr lang="ru-RU" sz="17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72" y="1125626"/>
            <a:ext cx="1296144" cy="1862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797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итульный слайд">
  <a:themeElements>
    <a:clrScheme name="Bashneft">
      <a:dk1>
        <a:srgbClr val="000000"/>
      </a:dk1>
      <a:lt1>
        <a:srgbClr val="FFFFFF"/>
      </a:lt1>
      <a:dk2>
        <a:srgbClr val="AD5C85"/>
      </a:dk2>
      <a:lt2>
        <a:srgbClr val="CD4C8F"/>
      </a:lt2>
      <a:accent1>
        <a:srgbClr val="DFDFDF"/>
      </a:accent1>
      <a:accent2>
        <a:srgbClr val="9ACC99"/>
      </a:accent2>
      <a:accent3>
        <a:srgbClr val="369A99"/>
      </a:accent3>
      <a:accent4>
        <a:srgbClr val="5CAC85"/>
      </a:accent4>
      <a:accent5>
        <a:srgbClr val="68B265"/>
      </a:accent5>
      <a:accent6>
        <a:srgbClr val="DF8EB9"/>
      </a:accent6>
      <a:hlink>
        <a:srgbClr val="009999"/>
      </a:hlink>
      <a:folHlink>
        <a:srgbClr val="99CC00"/>
      </a:folHlink>
    </a:clrScheme>
    <a:fontScheme name="Титульный слайд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итульный слайд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итульный слайд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итульный слайд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итульный слайд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итульный слайд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итульный слайд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итульный слайд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итульный слайд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итульный слайд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итульный слайд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итульный слайд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итульный слайд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итульный слайд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66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ADCAB8"/>
        </a:accent5>
        <a:accent6>
          <a:srgbClr val="AEAEAE"/>
        </a:accent6>
        <a:hlink>
          <a:srgbClr val="008000"/>
        </a:hlink>
        <a:folHlink>
          <a:srgbClr val="C01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итульный слайд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66"/>
        </a:accent1>
        <a:accent2>
          <a:srgbClr val="C01E73"/>
        </a:accent2>
        <a:accent3>
          <a:srgbClr val="FFFFFF"/>
        </a:accent3>
        <a:accent4>
          <a:srgbClr val="000000"/>
        </a:accent4>
        <a:accent5>
          <a:srgbClr val="ADCAB8"/>
        </a:accent5>
        <a:accent6>
          <a:srgbClr val="AE1A68"/>
        </a:accent6>
        <a:hlink>
          <a:srgbClr val="008000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11409</TotalTime>
  <Words>856</Words>
  <Application>Microsoft Office PowerPoint</Application>
  <PresentationFormat>Произвольный</PresentationFormat>
  <Paragraphs>134</Paragraphs>
  <Slides>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Титульный слайд</vt:lpstr>
      <vt:lpstr>Сведения о кандидатах, выдвинутых акционерами в список кандидатур для избрания в Ревизионную комиссию ПАО АНК «Башнефть» на годовом общем собрании акционеров Общества по результатам 2015 года</vt:lpstr>
      <vt:lpstr> </vt:lpstr>
      <vt:lpstr>2) Информация о кандидатах, предложенных для избрания в Ревизионную комиссию</vt:lpstr>
      <vt:lpstr> </vt:lpstr>
      <vt:lpstr> </vt:lpstr>
      <vt:lpstr> </vt:lpstr>
    </vt:vector>
  </TitlesOfParts>
  <Company>none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Pyshkin</dc:creator>
  <cp:lastModifiedBy>Фархутдинова Рамзия Вакиловна</cp:lastModifiedBy>
  <cp:revision>509</cp:revision>
  <cp:lastPrinted>2015-02-10T07:30:31Z</cp:lastPrinted>
  <dcterms:created xsi:type="dcterms:W3CDTF">2011-09-14T08:50:03Z</dcterms:created>
  <dcterms:modified xsi:type="dcterms:W3CDTF">2016-05-26T16:34:04Z</dcterms:modified>
</cp:coreProperties>
</file>