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28" r:id="rId3"/>
    <p:sldId id="316" r:id="rId4"/>
    <p:sldId id="325" r:id="rId5"/>
    <p:sldId id="323" r:id="rId6"/>
    <p:sldId id="318" r:id="rId7"/>
    <p:sldId id="326" r:id="rId8"/>
    <p:sldId id="327" r:id="rId9"/>
  </p:sldIdLst>
  <p:sldSz cx="10693400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E73"/>
    <a:srgbClr val="008000"/>
    <a:srgbClr val="5A5A5A"/>
    <a:srgbClr val="4D4D4D"/>
    <a:srgbClr val="AD5C85"/>
    <a:srgbClr val="DDDDDD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949" autoAdjust="0"/>
    <p:restoredTop sz="83719" autoAdjust="0"/>
  </p:normalViewPr>
  <p:slideViewPr>
    <p:cSldViewPr>
      <p:cViewPr varScale="1">
        <p:scale>
          <a:sx n="90" d="100"/>
          <a:sy n="90" d="100"/>
        </p:scale>
        <p:origin x="-732" y="-96"/>
      </p:cViewPr>
      <p:guideLst>
        <p:guide orient="horz" pos="161"/>
        <p:guide orient="horz" pos="4649"/>
        <p:guide orient="horz" pos="748"/>
        <p:guide orient="horz" pos="1202"/>
        <p:guide orient="horz" pos="2880"/>
        <p:guide orient="horz" pos="4426"/>
        <p:guide orient="horz" pos="307"/>
        <p:guide orient="horz" pos="4014"/>
        <p:guide pos="415"/>
        <p:guide pos="6577"/>
        <p:guide pos="737"/>
        <p:guide pos="5681"/>
        <p:guide pos="5908"/>
        <p:guide pos="1871"/>
        <p:guide pos="6090"/>
        <p:guide pos="3686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/>
          <a:lstStyle>
            <a:lvl1pPr algn="l"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47" y="1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FD94DC8E-C8CE-4114-909A-239DE19A5D2C}" type="datetimeFigureOut">
              <a:rPr lang="ru-RU"/>
              <a:pPr>
                <a:defRPr/>
              </a:pPr>
              <a:t>26.05.2016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98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 anchor="b"/>
          <a:lstStyle>
            <a:lvl1pPr algn="l"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47" y="9429898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 anchor="b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34AE256C-39E5-477B-9F86-91BE9A88C2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14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47" y="1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547"/>
            <a:ext cx="5438140" cy="446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98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47" y="9429898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ADD48E67-5E33-4486-A65A-676D479E2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6302F-896E-4877-9FE8-587E9489391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3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4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5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6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7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8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6_Bashneft_FE_on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233613"/>
            <a:ext cx="4787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504514" y="169863"/>
            <a:ext cx="3241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24822" y="3533775"/>
            <a:ext cx="6084888" cy="550863"/>
          </a:xfrm>
        </p:spPr>
        <p:txBody>
          <a:bodyPr tIns="36000" bIns="36000"/>
          <a:lstStyle>
            <a:lvl1pPr marL="0" indent="0" eaLnBrk="1" hangingPunct="1">
              <a:spcBef>
                <a:spcPts val="0"/>
              </a:spcBef>
              <a:buFontTx/>
              <a:buNone/>
              <a:defRPr sz="1400" baseline="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Образец подзаголовка</a:t>
            </a:r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6176" y="1831436"/>
            <a:ext cx="6115050" cy="1398587"/>
          </a:xfrm>
        </p:spPr>
        <p:txBody>
          <a:bodyPr tIns="36000" bIns="36000" anchor="ctr"/>
          <a:lstStyle>
            <a:lvl1pPr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C1D1-D726-421F-9104-00844054A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6_Bashneft_FE_on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233613"/>
            <a:ext cx="4787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504514" y="169863"/>
            <a:ext cx="3241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2"/>
          <p:cNvCxnSpPr/>
          <p:nvPr userDrawn="1"/>
        </p:nvCxnSpPr>
        <p:spPr bwMode="auto">
          <a:xfrm>
            <a:off x="644525" y="657225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524" y="819150"/>
            <a:ext cx="9796463" cy="6205538"/>
          </a:xfrm>
        </p:spPr>
        <p:txBody>
          <a:bodyPr/>
          <a:lstStyle>
            <a:lvl1pPr marL="342900" indent="-342900" defTabSz="1042988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2pPr>
            <a:lvl3pPr>
              <a:buClr>
                <a:schemeClr val="tx2"/>
              </a:buClr>
              <a:buFont typeface="+mj-lt"/>
              <a:buNone/>
              <a:defRPr sz="2000">
                <a:solidFill>
                  <a:srgbClr val="4D4D4D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4D4D4D"/>
                </a:solidFill>
              </a:defRPr>
            </a:lvl4pPr>
            <a:lvl5pPr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44524" y="167397"/>
            <a:ext cx="8402991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smtClean="0"/>
              <a:t>Образец заголовка</a:t>
            </a:r>
            <a:endParaRPr lang="ru-RU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CA0E-C97A-4E8B-8C0B-7BFCACCB5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заголов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44524" y="1525588"/>
            <a:ext cx="9796463" cy="55006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4524" y="167397"/>
            <a:ext cx="8402991" cy="783406"/>
          </a:xfrm>
        </p:spPr>
        <p:txBody>
          <a:bodyPr/>
          <a:lstStyle>
            <a:lvl1pPr defTabSz="1042988">
              <a:defRPr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644525" y="1051850"/>
            <a:ext cx="8413749" cy="409575"/>
          </a:xfrm>
        </p:spPr>
        <p:txBody>
          <a:bodyPr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600" b="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3101-71DC-4A3E-A8A9-432C083D4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заголовка, Вывод,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44524" y="1525588"/>
            <a:ext cx="9796463" cy="4867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4524" y="167397"/>
            <a:ext cx="8402991" cy="783406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644525" y="1051850"/>
            <a:ext cx="8413749" cy="409575"/>
          </a:xfrm>
        </p:spPr>
        <p:txBody>
          <a:bodyPr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60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644524" y="6570478"/>
            <a:ext cx="9796463" cy="5095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561C-4F86-4B43-9CAC-74F751AE7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на всю стран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8"/>
          <p:cNvCxnSpPr/>
          <p:nvPr userDrawn="1"/>
        </p:nvCxnSpPr>
        <p:spPr bwMode="auto">
          <a:xfrm>
            <a:off x="644525" y="657225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4524" y="819150"/>
            <a:ext cx="9796463" cy="62055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 idx="12"/>
          </p:nvPr>
        </p:nvSpPr>
        <p:spPr bwMode="auto">
          <a:xfrm>
            <a:off x="644524" y="167397"/>
            <a:ext cx="8402991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FBB4-5B0D-4A0C-8D3B-0D84EEA98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екст на всю стран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4524" y="1086522"/>
            <a:ext cx="9796463" cy="593816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 idx="12"/>
          </p:nvPr>
        </p:nvSpPr>
        <p:spPr bwMode="auto">
          <a:xfrm>
            <a:off x="644524" y="167397"/>
            <a:ext cx="8402991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369DB-BB7B-40B3-B424-D5D971910F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44525" y="1525588"/>
            <a:ext cx="9796464" cy="5500687"/>
          </a:xfrm>
        </p:spPr>
        <p:txBody>
          <a:bodyPr/>
          <a:lstStyle>
            <a:lvl1pPr marL="0" indent="180000">
              <a:spcBef>
                <a:spcPts val="0"/>
              </a:spcBef>
              <a:defRPr/>
            </a:lvl1pPr>
            <a:lvl2pPr marL="180000">
              <a:spcBef>
                <a:spcPts val="0"/>
              </a:spcBef>
              <a:defRPr/>
            </a:lvl2pPr>
            <a:lvl3pPr marL="540000" indent="180000">
              <a:spcBef>
                <a:spcPts val="0"/>
              </a:spcBef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r>
              <a:rPr lang="ru-RU" dirty="0" smtClean="0"/>
              <a:t>	Четвертый уровень</a:t>
            </a:r>
          </a:p>
          <a:p>
            <a:pPr lvl="2"/>
            <a:r>
              <a:rPr lang="ru-RU" dirty="0" smtClean="0"/>
              <a:t>		Пятый уровень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/>
          </p:nvPr>
        </p:nvSpPr>
        <p:spPr>
          <a:xfrm>
            <a:off x="644525" y="1051850"/>
            <a:ext cx="8413749" cy="409575"/>
          </a:xfrm>
        </p:spPr>
        <p:txBody>
          <a:bodyPr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600" b="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4524" y="167397"/>
            <a:ext cx="8402991" cy="783406"/>
          </a:xfrm>
        </p:spPr>
        <p:txBody>
          <a:bodyPr/>
          <a:lstStyle>
            <a:lvl1pPr defTabSz="1042988">
              <a:defRPr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1F4C-E4B6-48CE-A7E8-ED841E73CD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чист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57DC-A05D-437C-A7F1-543E76200F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olor3D_Bashneft_logo_main_desk_H_rus-01"/>
          <p:cNvPicPr>
            <a:picLocks noChangeAspect="1" noChangeArrowheads="1"/>
          </p:cNvPicPr>
          <p:nvPr/>
        </p:nvPicPr>
        <p:blipFill>
          <a:blip r:embed="rId1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166688"/>
            <a:ext cx="8402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4" y="819150"/>
            <a:ext cx="9796463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39350" y="7107238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8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559DF6C-A62C-4EE5-AEF4-7CF500470B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1" r:id="rId11"/>
  </p:sldLayoutIdLst>
  <p:hf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255588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266700" indent="17938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 Narrow" pitchFamily="34" charset="0"/>
        </a:defRPr>
      </a:lvl2pPr>
      <a:lvl3pPr marL="625475" indent="93663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</a:defRPr>
      </a:lvl3pPr>
      <a:lvl4pPr marL="898525" indent="92075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</a:defRPr>
      </a:lvl4pPr>
      <a:lvl5pPr marL="1169988" indent="93663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</a:defRPr>
      </a:lvl5pPr>
      <a:lvl6pPr marL="16271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0843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5415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9987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99606" y="1332359"/>
            <a:ext cx="9478807" cy="1872208"/>
          </a:xfrm>
        </p:spPr>
        <p:txBody>
          <a:bodyPr/>
          <a:lstStyle/>
          <a:p>
            <a:r>
              <a:rPr lang="ru-RU" dirty="0" smtClean="0"/>
              <a:t>Сведения о кандидатах, </a:t>
            </a:r>
            <a:r>
              <a:rPr lang="ru-RU" dirty="0"/>
              <a:t>выдвинутых </a:t>
            </a:r>
            <a:r>
              <a:rPr lang="ru-RU" dirty="0" smtClean="0"/>
              <a:t>акционерами </a:t>
            </a:r>
            <a:r>
              <a:rPr lang="ru-RU" dirty="0"/>
              <a:t>в список кандидатур для избрания в Совет директоров </a:t>
            </a:r>
            <a:r>
              <a:rPr lang="ru-RU" dirty="0" smtClean="0"/>
              <a:t>ПАО </a:t>
            </a:r>
            <a:r>
              <a:rPr lang="ru-RU" dirty="0"/>
              <a:t>АНК «Башнефть» </a:t>
            </a:r>
            <a:r>
              <a:rPr lang="ru-RU" dirty="0" smtClean="0"/>
              <a:t>на </a:t>
            </a:r>
            <a:r>
              <a:rPr lang="ru-RU" dirty="0"/>
              <a:t>годовом общем собрании акционеров Общества </a:t>
            </a:r>
            <a:r>
              <a:rPr lang="ru-RU" dirty="0" smtClean="0"/>
              <a:t>по результатам 2015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87312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с п. 1 ст. 53 ФЗ «Об акционерных обществах</a:t>
            </a:r>
            <a:r>
              <a:rPr lang="ru-RU" dirty="0" smtClean="0"/>
              <a:t>», а также п. 29.14 Устава ПАО АНК «Башнефть» (далее также «Общество») </a:t>
            </a:r>
            <a:r>
              <a:rPr lang="ru-RU" dirty="0"/>
              <a:t>акционеры или акционер, являющиеся в совокупности владельцами не менее чем 2% голосующих акций Общества, вправе внести вопросы в повестку дня </a:t>
            </a:r>
            <a:r>
              <a:rPr lang="ru-RU" dirty="0" smtClean="0"/>
              <a:t>годового общего </a:t>
            </a:r>
            <a:r>
              <a:rPr lang="ru-RU" dirty="0"/>
              <a:t>собрания акционеров и выдвинуть кандидатов в Совет директоров </a:t>
            </a:r>
            <a:r>
              <a:rPr lang="ru-RU" dirty="0" smtClean="0"/>
              <a:t>Общества и Ревизионную комиссию Общества, </a:t>
            </a:r>
            <a:r>
              <a:rPr lang="ru-RU" dirty="0"/>
              <a:t>число которых не может превышать количественный состав соответствующего органа</a:t>
            </a:r>
            <a:r>
              <a:rPr lang="ru-RU" dirty="0" smtClean="0"/>
              <a:t>. Указанные предложения должны быть внесены акционерами не позднее 60 дней после окончания отчетного года.</a:t>
            </a:r>
          </a:p>
          <a:p>
            <a:pPr marL="87312" indent="0" algn="just">
              <a:buNone/>
            </a:pPr>
            <a:endParaRPr lang="ru-RU" dirty="0"/>
          </a:p>
          <a:p>
            <a:pPr marL="87312" indent="0" algn="just">
              <a:buNone/>
            </a:pPr>
            <a:r>
              <a:rPr lang="ru-RU" dirty="0" smtClean="0"/>
              <a:t>В установленный срок в Общество </a:t>
            </a:r>
            <a:r>
              <a:rPr lang="ru-RU" b="1" dirty="0" smtClean="0"/>
              <a:t>поступило одно предложение от акционера, владеющего более 2% акций – Российской Федерации в лице </a:t>
            </a:r>
            <a:r>
              <a:rPr lang="ru-RU" b="1" dirty="0" err="1" smtClean="0"/>
              <a:t>Росимущества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- содержащее предложения с кандидатурами в Совет директоров Общества, сведения о которых соответствуют требованиям Устава Общества.</a:t>
            </a:r>
          </a:p>
          <a:p>
            <a:pPr marL="87312" indent="0" algn="just">
              <a:buNone/>
            </a:pPr>
            <a:endParaRPr lang="ru-RU" dirty="0" smtClean="0"/>
          </a:p>
          <a:p>
            <a:pPr marL="87312" indent="0" algn="just">
              <a:buNone/>
            </a:pPr>
            <a:r>
              <a:rPr lang="ru-RU" dirty="0" smtClean="0"/>
              <a:t>Информация о кандидатах в совет директоров Общества приведена в целях выполнения рекомендации Кодекса корпоративного управления, одобренного Советом директоров Банка России 21.03.2014:</a:t>
            </a:r>
          </a:p>
          <a:p>
            <a:pPr marL="87312" indent="0" algn="just">
              <a:buNone/>
            </a:pPr>
            <a:endParaRPr lang="ru-RU" dirty="0" smtClean="0"/>
          </a:p>
          <a:p>
            <a:pPr marL="720725" indent="0" algn="just">
              <a:buNone/>
            </a:pPr>
            <a:r>
              <a:rPr lang="ru-RU" i="1" dirty="0" smtClean="0"/>
              <a:t>П.95. Акционеры </a:t>
            </a:r>
            <a:r>
              <a:rPr lang="ru-RU" i="1" dirty="0"/>
              <a:t>должны иметь возможность получить информацию о кандидатах в члены совета директоров общества, достаточную для формирования представления об их личных и </a:t>
            </a:r>
            <a:r>
              <a:rPr lang="ru-RU" i="1" dirty="0" smtClean="0"/>
              <a:t>профессиональных </a:t>
            </a:r>
            <a:r>
              <a:rPr lang="ru-RU" i="1" dirty="0"/>
              <a:t>качествах. В частности, непосредственно после утверждения перечня </a:t>
            </a:r>
            <a:r>
              <a:rPr lang="ru-RU" i="1" dirty="0" smtClean="0"/>
              <a:t>кандидатов </a:t>
            </a:r>
            <a:r>
              <a:rPr lang="ru-RU" i="1" dirty="0"/>
              <a:t>обществу рекомендуется раскрывать сведения о лице (группе лиц), выдвинувших данного </a:t>
            </a:r>
            <a:r>
              <a:rPr lang="ru-RU" i="1" dirty="0" smtClean="0"/>
              <a:t>кандидата</a:t>
            </a:r>
            <a:r>
              <a:rPr lang="ru-RU" i="1" dirty="0"/>
              <a:t>, сведения о возрасте и образовании кандидата, информацию о занимаемых им </a:t>
            </a:r>
            <a:r>
              <a:rPr lang="ru-RU" i="1" dirty="0" smtClean="0"/>
              <a:t>должностях </a:t>
            </a:r>
            <a:r>
              <a:rPr lang="ru-RU" i="1" dirty="0"/>
              <a:t>за период не менее пяти последних лет, о должности, занимаемой кандидатом на момент выдвижения, о характере его отношений с обществом, о членстве в советах директоров в других юридических лицах, а также информацию о выдвижении такого кандидата в члены советов </a:t>
            </a:r>
            <a:r>
              <a:rPr lang="ru-RU" i="1" dirty="0" smtClean="0"/>
              <a:t>директоров </a:t>
            </a:r>
            <a:r>
              <a:rPr lang="ru-RU" i="1" dirty="0"/>
              <a:t>или для избрания (назначения) на должность в иных юридических лицах, сведения об </a:t>
            </a:r>
            <a:r>
              <a:rPr lang="ru-RU" i="1" dirty="0" smtClean="0"/>
              <a:t>отношениях </a:t>
            </a:r>
            <a:r>
              <a:rPr lang="ru-RU" i="1" dirty="0"/>
              <a:t>кандидата с аффилированными лицами и крупными контрагентами общества, а также иную информацию, способную оказать влияние на исполнение кандидатом соответствующих </a:t>
            </a:r>
            <a:r>
              <a:rPr lang="ru-RU" i="1" dirty="0" smtClean="0"/>
              <a:t>обязанностей</a:t>
            </a:r>
            <a:r>
              <a:rPr lang="ru-RU" i="1" dirty="0"/>
              <a:t>, и другую информацию, которую кандидат укажет о себе. Кроме того, рекомендуется </a:t>
            </a:r>
            <a:r>
              <a:rPr lang="ru-RU" i="1" dirty="0" smtClean="0"/>
              <a:t>указывать </a:t>
            </a:r>
            <a:r>
              <a:rPr lang="ru-RU" i="1" dirty="0"/>
              <a:t>информацию о соответствии кандидата требованиям, предъявляемым к независимым директорам. Если выдвинувшим кандидата акционером или самим кандидатом не представлены все или часть указанных сведений, обществу следует раскрыть информацию об этом. Обществу рекомендуется использовать </a:t>
            </a:r>
            <a:r>
              <a:rPr lang="ru-RU" i="1" dirty="0" smtClean="0"/>
              <a:t>интернет-форум </a:t>
            </a:r>
            <a:r>
              <a:rPr lang="ru-RU" i="1" dirty="0"/>
              <a:t>по вопросам повестки дня собрания для сбора мнений акционеров о соответствии кандидатов критериям </a:t>
            </a:r>
            <a:r>
              <a:rPr lang="ru-RU" i="1" dirty="0" smtClean="0"/>
              <a:t>независимости.</a:t>
            </a:r>
            <a:endParaRPr lang="ru-RU" i="1" dirty="0"/>
          </a:p>
          <a:p>
            <a:pPr marL="87312" indent="0" algn="just">
              <a:buNone/>
            </a:pPr>
            <a:endParaRPr lang="ru-RU" dirty="0" smtClean="0"/>
          </a:p>
          <a:p>
            <a:pPr marL="87312" indent="0" algn="just">
              <a:buNone/>
            </a:pPr>
            <a:r>
              <a:rPr lang="ru-RU" dirty="0" smtClean="0"/>
              <a:t>До момента выдвижения кандидатур Общество принимало участие </a:t>
            </a:r>
            <a:r>
              <a:rPr lang="ru-RU" dirty="0"/>
              <a:t>в </a:t>
            </a:r>
            <a:r>
              <a:rPr lang="ru-RU" dirty="0" smtClean="0"/>
              <a:t>обсуждении с </a:t>
            </a:r>
            <a:r>
              <a:rPr lang="ru-RU" dirty="0"/>
              <a:t>акционерами </a:t>
            </a:r>
            <a:r>
              <a:rPr lang="ru-RU" dirty="0" smtClean="0"/>
              <a:t>целевого количественного и персонального состава Совета директоров. В частности, список лиц для возможного избрания в состав Совета директоров Общества предварительно был рассмотрен Комитетом по назначениям и вознаграждениям Общества  (Протокол № 08-2015 от 08.10.2015) и предложен для дальнейшего обсуждения основному акционеру Общества (Российской Федерации в лице </a:t>
            </a:r>
            <a:r>
              <a:rPr lang="ru-RU" dirty="0" err="1" smtClean="0"/>
              <a:t>Росимущества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C92FBB4-5B0D-4A0C-8D3B-0D84EEA984C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8188" y="180231"/>
            <a:ext cx="5760640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25558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700" indent="17938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625475" indent="936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898525" indent="920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1169988" indent="936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16271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0843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5415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29987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ru-RU" sz="2400" b="1" kern="0" dirty="0" smtClean="0">
                <a:solidFill>
                  <a:srgbClr val="4D4D4D"/>
                </a:solidFill>
              </a:rPr>
              <a:t>1) Общая информация</a:t>
            </a:r>
            <a:endParaRPr lang="ru-RU" sz="2400" b="1" kern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24" y="180231"/>
            <a:ext cx="9937104" cy="516890"/>
          </a:xfrm>
        </p:spPr>
        <p:txBody>
          <a:bodyPr/>
          <a:lstStyle/>
          <a:p>
            <a:pPr marL="88900" eaLnBrk="1" hangingPunct="1"/>
            <a:r>
              <a:rPr lang="ru-RU" sz="2100" dirty="0" smtClean="0">
                <a:solidFill>
                  <a:srgbClr val="4D4D4D"/>
                </a:solidFill>
              </a:rPr>
              <a:t>2) Информация о кандидатах, предложенных для избрания в Совет директоров</a:t>
            </a:r>
            <a:endParaRPr lang="ru-RU" sz="2100" dirty="0">
              <a:solidFill>
                <a:srgbClr val="4D4D4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91138"/>
              </p:ext>
            </p:extLst>
          </p:nvPr>
        </p:nvGraphicFramePr>
        <p:xfrm>
          <a:off x="414140" y="756295"/>
          <a:ext cx="9973120" cy="567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21"/>
                <a:gridCol w="2751205"/>
                <a:gridCol w="2138398"/>
                <a:gridCol w="1872208"/>
                <a:gridCol w="2592288"/>
              </a:tblGrid>
              <a:tr h="62719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Список кандидатов, предложенных акционерами (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Росимущество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для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избрания в Совет директоров Общества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на ГОСА 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1651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ФИО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Статус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Член Совета директоров Общества в настоящее время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Опыт работы в СД 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Общества</a:t>
                      </a:r>
                      <a:endParaRPr lang="ru-RU" sz="110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ТЕКСЛЕР Алексей Леонидович</a:t>
                      </a:r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Неисполнительный директор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ВАТСОН Чарльз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Независимый директор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 2012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10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ГУРЬЕВ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Евгений Александрович</a:t>
                      </a:r>
                      <a:endParaRPr lang="en-US" sz="110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Неисполнительный директор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7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ДИЖОЛЬ Морис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Независимый директор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7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КОНСИДАЙН Энтони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Независимый директор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КОРСИК 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Александр Леонидович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Исполнительный директор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 2009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МАРДАНОВ </a:t>
                      </a:r>
                    </a:p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Рустэм </a:t>
                      </a:r>
                      <a:r>
                        <a:rPr lang="ru-RU" sz="1100" b="1" dirty="0" err="1" smtClean="0">
                          <a:latin typeface="Arial Narrow" panose="020B0606020202030204" pitchFamily="34" charset="0"/>
                        </a:rPr>
                        <a:t>Хабибович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Неисполнительный директор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ОРЛОВ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Виктор Петрович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Неисполнительный директор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СЕРГЕЙЧУК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Виталий Юрьевич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Неисполнительный директор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ШАФРАНИК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Юрий Константинович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Неисполнительный директор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148" y="6660951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Предложенные кандидатуры полностью повторяют  действующий количественный и персональный состав Совета директоров</a:t>
            </a:r>
            <a:endParaRPr lang="ru-RU" sz="1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164" y="697121"/>
            <a:ext cx="46805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ВАТСОН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Чарльз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(Charles Watson)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Родился в</a:t>
            </a:r>
            <a:r>
              <a:rPr lang="en-GB" sz="1000" dirty="0">
                <a:latin typeface="Arial Narrow" panose="020B0606020202030204" pitchFamily="34" charset="0"/>
              </a:rPr>
              <a:t> </a:t>
            </a:r>
            <a:r>
              <a:rPr lang="ru-RU" sz="1000" dirty="0">
                <a:latin typeface="Arial Narrow" panose="020B0606020202030204" pitchFamily="34" charset="0"/>
              </a:rPr>
              <a:t>1954 г. в г. </a:t>
            </a:r>
            <a:r>
              <a:rPr lang="ru-RU" sz="1000" dirty="0" err="1">
                <a:latin typeface="Arial Narrow" panose="020B0606020202030204" pitchFamily="34" charset="0"/>
              </a:rPr>
              <a:t>Зомба</a:t>
            </a:r>
            <a:r>
              <a:rPr lang="ru-RU" sz="1000" dirty="0">
                <a:latin typeface="Arial Narrow" panose="020B0606020202030204" pitchFamily="34" charset="0"/>
              </a:rPr>
              <a:t>, </a:t>
            </a:r>
            <a:r>
              <a:rPr lang="ru-RU" sz="1000" dirty="0" smtClean="0">
                <a:latin typeface="Arial Narrow" panose="020B0606020202030204" pitchFamily="34" charset="0"/>
              </a:rPr>
              <a:t>Малави (61 год).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В</a:t>
            </a:r>
            <a:r>
              <a:rPr lang="en-GB" sz="1000" dirty="0">
                <a:latin typeface="Arial Narrow" panose="020B0606020202030204" pitchFamily="34" charset="0"/>
              </a:rPr>
              <a:t> </a:t>
            </a:r>
            <a:r>
              <a:rPr lang="ru-RU" sz="1000" dirty="0">
                <a:latin typeface="Arial Narrow" panose="020B0606020202030204" pitchFamily="34" charset="0"/>
              </a:rPr>
              <a:t>1976 г. окончил </a:t>
            </a:r>
            <a:r>
              <a:rPr lang="en-GB" sz="1000" dirty="0">
                <a:latin typeface="Arial Narrow" panose="020B0606020202030204" pitchFamily="34" charset="0"/>
              </a:rPr>
              <a:t>Kings College</a:t>
            </a:r>
            <a:r>
              <a:rPr lang="ru-RU" sz="1000" dirty="0">
                <a:latin typeface="Arial Narrow" panose="020B0606020202030204" pitchFamily="34" charset="0"/>
              </a:rPr>
              <a:t> (Великобритания) по специальности инженер, </a:t>
            </a:r>
            <a:r>
              <a:rPr lang="ru-RU" sz="1000" dirty="0" smtClean="0">
                <a:latin typeface="Arial Narrow" panose="020B0606020202030204" pitchFamily="34" charset="0"/>
              </a:rPr>
              <a:t>в 1983 получил </a:t>
            </a:r>
            <a:r>
              <a:rPr lang="ru-RU" sz="1000" dirty="0">
                <a:latin typeface="Arial Narrow" panose="020B0606020202030204" pitchFamily="34" charset="0"/>
              </a:rPr>
              <a:t>степень </a:t>
            </a:r>
            <a:r>
              <a:rPr lang="en-GB" sz="1000" dirty="0">
                <a:latin typeface="Arial Narrow" panose="020B0606020202030204" pitchFamily="34" charset="0"/>
              </a:rPr>
              <a:t>MBA</a:t>
            </a:r>
            <a:r>
              <a:rPr lang="ru-RU" sz="1000" dirty="0">
                <a:latin typeface="Arial Narrow" panose="020B0606020202030204" pitchFamily="34" charset="0"/>
              </a:rPr>
              <a:t> в</a:t>
            </a:r>
            <a:r>
              <a:rPr lang="en-GB" sz="1000" dirty="0">
                <a:latin typeface="Arial Narrow" panose="020B0606020202030204" pitchFamily="34" charset="0"/>
              </a:rPr>
              <a:t> </a:t>
            </a:r>
            <a:r>
              <a:rPr lang="ru-RU" sz="1000" dirty="0">
                <a:latin typeface="Arial Narrow" panose="020B0606020202030204" pitchFamily="34" charset="0"/>
              </a:rPr>
              <a:t>бизнес-школе </a:t>
            </a:r>
            <a:r>
              <a:rPr lang="en-GB" sz="1000" dirty="0">
                <a:latin typeface="Arial Narrow" panose="020B0606020202030204" pitchFamily="34" charset="0"/>
              </a:rPr>
              <a:t>INSEAD</a:t>
            </a:r>
            <a:r>
              <a:rPr lang="ru-RU" sz="1000" dirty="0">
                <a:latin typeface="Arial Narrow" panose="020B0606020202030204" pitchFamily="34" charset="0"/>
              </a:rPr>
              <a:t> (Франция).</a:t>
            </a:r>
          </a:p>
          <a:p>
            <a:endParaRPr lang="ru-RU" sz="1000" b="1" dirty="0" smtClean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ОПЫТ </a:t>
            </a:r>
            <a:r>
              <a:rPr lang="ru-RU" sz="1000" b="1" dirty="0">
                <a:latin typeface="Arial Narrow" panose="020B0606020202030204" pitchFamily="34" charset="0"/>
              </a:rPr>
              <a:t>РАБОТЫ: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1999-2006 гг. занимал должность Исполнительного Вице-президента </a:t>
            </a:r>
            <a:r>
              <a:rPr lang="ru-RU" sz="1000" dirty="0" err="1">
                <a:latin typeface="Arial Narrow" panose="020B0606020202030204" pitchFamily="34" charset="0"/>
              </a:rPr>
              <a:t>Shell</a:t>
            </a:r>
            <a:r>
              <a:rPr lang="ru-RU" sz="1000" dirty="0">
                <a:latin typeface="Arial Narrow" panose="020B0606020202030204" pitchFamily="34" charset="0"/>
              </a:rPr>
              <a:t> по Ближнему Востоку.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2007-2009 гг. - Генеральный директор </a:t>
            </a:r>
            <a:r>
              <a:rPr lang="ru-RU" sz="1000" dirty="0" err="1">
                <a:latin typeface="Arial Narrow" panose="020B0606020202030204" pitchFamily="34" charset="0"/>
              </a:rPr>
              <a:t>Shell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</a:rPr>
              <a:t>Energy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</a:rPr>
              <a:t>Europe</a:t>
            </a:r>
            <a:r>
              <a:rPr lang="ru-RU" sz="10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2009-2011 гг. - Исполнительный Вице-президент </a:t>
            </a:r>
            <a:r>
              <a:rPr lang="ru-RU" sz="1000" dirty="0" err="1">
                <a:latin typeface="Arial Narrow" panose="020B0606020202030204" pitchFamily="34" charset="0"/>
              </a:rPr>
              <a:t>Shell</a:t>
            </a:r>
            <a:r>
              <a:rPr lang="ru-RU" sz="1000" dirty="0">
                <a:latin typeface="Arial Narrow" panose="020B0606020202030204" pitchFamily="34" charset="0"/>
              </a:rPr>
              <a:t> по России и Каспийскому региону, председатель Совета директоров </a:t>
            </a:r>
            <a:r>
              <a:rPr lang="ru-RU" sz="1000" dirty="0" err="1">
                <a:latin typeface="Arial Narrow" panose="020B0606020202030204" pitchFamily="34" charset="0"/>
              </a:rPr>
              <a:t>Sakhalin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</a:rPr>
              <a:t>Energy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</a:rPr>
              <a:t>Investment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</a:rPr>
              <a:t>Company</a:t>
            </a:r>
            <a:r>
              <a:rPr lang="ru-RU" sz="1000" dirty="0">
                <a:latin typeface="Arial Narrow" panose="020B0606020202030204" pitchFamily="34" charset="0"/>
              </a:rPr>
              <a:t> и член Совета директоров компании «</a:t>
            </a:r>
            <a:r>
              <a:rPr lang="ru-RU" sz="1000" dirty="0" err="1">
                <a:latin typeface="Arial Narrow" panose="020B0606020202030204" pitchFamily="34" charset="0"/>
              </a:rPr>
              <a:t>Салым</a:t>
            </a:r>
            <a:r>
              <a:rPr lang="ru-RU" sz="1000" dirty="0">
                <a:latin typeface="Arial Narrow" panose="020B0606020202030204" pitchFamily="34" charset="0"/>
              </a:rPr>
              <a:t> Петролеум </a:t>
            </a:r>
            <a:r>
              <a:rPr lang="ru-RU" sz="1000" dirty="0" err="1">
                <a:latin typeface="Arial Narrow" panose="020B0606020202030204" pitchFamily="34" charset="0"/>
              </a:rPr>
              <a:t>Девелопмент</a:t>
            </a:r>
            <a:r>
              <a:rPr lang="ru-RU" sz="1000" dirty="0">
                <a:latin typeface="Arial Narrow" panose="020B0606020202030204" pitchFamily="34" charset="0"/>
              </a:rPr>
              <a:t>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Неисполнительный </a:t>
            </a:r>
            <a:r>
              <a:rPr lang="ru-RU" sz="1000" dirty="0">
                <a:latin typeface="Arial Narrow" panose="020B0606020202030204" pitchFamily="34" charset="0"/>
              </a:rPr>
              <a:t>член совета директоров в компаниях </a:t>
            </a:r>
            <a:r>
              <a:rPr lang="en-GB" sz="1000" dirty="0">
                <a:latin typeface="Arial Narrow" panose="020B0606020202030204" pitchFamily="34" charset="0"/>
              </a:rPr>
              <a:t>Taipan Resources </a:t>
            </a:r>
            <a:r>
              <a:rPr lang="en-GB" sz="1000" dirty="0" err="1">
                <a:latin typeface="Arial Narrow" panose="020B0606020202030204" pitchFamily="34" charset="0"/>
              </a:rPr>
              <a:t>inc</a:t>
            </a:r>
            <a:r>
              <a:rPr lang="ru-RU" sz="1000" dirty="0">
                <a:latin typeface="Arial Narrow" panose="020B0606020202030204" pitchFamily="34" charset="0"/>
              </a:rPr>
              <a:t>., </a:t>
            </a:r>
            <a:r>
              <a:rPr lang="en-GB" sz="1000" dirty="0" err="1">
                <a:latin typeface="Arial Narrow" panose="020B0606020202030204" pitchFamily="34" charset="0"/>
              </a:rPr>
              <a:t>Kaz</a:t>
            </a:r>
            <a:r>
              <a:rPr lang="en-GB" sz="1000" dirty="0">
                <a:latin typeface="Arial Narrow" panose="020B0606020202030204" pitchFamily="34" charset="0"/>
              </a:rPr>
              <a:t> </a:t>
            </a:r>
            <a:r>
              <a:rPr lang="en-US" sz="1000" dirty="0">
                <a:latin typeface="Arial Narrow" panose="020B0606020202030204" pitchFamily="34" charset="0"/>
              </a:rPr>
              <a:t>Mineral </a:t>
            </a:r>
            <a:r>
              <a:rPr lang="en-GB" sz="1000" dirty="0">
                <a:latin typeface="Arial Narrow" panose="020B0606020202030204" pitchFamily="34" charset="0"/>
              </a:rPr>
              <a:t>Plc</a:t>
            </a:r>
            <a:r>
              <a:rPr lang="ru-RU" sz="1000" dirty="0">
                <a:latin typeface="Arial Narrow" panose="020B0606020202030204" pitchFamily="34" charset="0"/>
              </a:rPr>
              <a:t> (</a:t>
            </a:r>
            <a:r>
              <a:rPr lang="en-US" sz="1000" dirty="0">
                <a:latin typeface="Arial Narrow" panose="020B0606020202030204" pitchFamily="34" charset="0"/>
              </a:rPr>
              <a:t>FTSE</a:t>
            </a:r>
            <a:r>
              <a:rPr lang="ru-RU" sz="1000" dirty="0">
                <a:latin typeface="Arial Narrow" panose="020B0606020202030204" pitchFamily="34" charset="0"/>
              </a:rPr>
              <a:t> 250).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Совета директоров </a:t>
            </a:r>
            <a:r>
              <a:rPr lang="ru-RU" sz="1000" dirty="0">
                <a:latin typeface="Arial Narrow" panose="020B0606020202030204" pitchFamily="34" charset="0"/>
              </a:rPr>
              <a:t>ПАО АНК «Башнефть» </a:t>
            </a:r>
            <a:r>
              <a:rPr lang="ru-RU" sz="1000" dirty="0" smtClean="0">
                <a:latin typeface="Arial Narrow" panose="020B0606020202030204" pitchFamily="34" charset="0"/>
              </a:rPr>
              <a:t>с 2012 года (впервые избран </a:t>
            </a:r>
            <a:r>
              <a:rPr lang="ru-RU" sz="1000" dirty="0">
                <a:latin typeface="Arial Narrow" panose="020B0606020202030204" pitchFamily="34" charset="0"/>
              </a:rPr>
              <a:t>в состав Совета директоров ПАО АНК «Башнефть» решением ГОСА 29 июня 2012 г</a:t>
            </a:r>
            <a:r>
              <a:rPr lang="ru-RU" sz="1000" dirty="0" smtClean="0">
                <a:latin typeface="Arial Narrow" panose="020B0606020202030204" pitchFamily="34" charset="0"/>
              </a:rPr>
              <a:t>.)</a:t>
            </a:r>
            <a:endParaRPr lang="ru-RU" sz="1000" b="1" dirty="0" smtClean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Великобритания.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Сведения </a:t>
            </a:r>
            <a:r>
              <a:rPr lang="ru-RU" sz="1000" b="1" dirty="0">
                <a:latin typeface="Arial Narrow" panose="020B0606020202030204" pitchFamily="34" charset="0"/>
              </a:rPr>
              <a:t>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</a:t>
            </a:r>
            <a:r>
              <a:rPr lang="ru-RU" sz="1000" b="1" dirty="0" smtClean="0">
                <a:latin typeface="Arial Narrow" panose="020B0606020202030204" pitchFamily="34" charset="0"/>
              </a:rPr>
              <a:t>ПАО </a:t>
            </a:r>
            <a:r>
              <a:rPr lang="ru-RU" sz="1000" b="1" dirty="0">
                <a:latin typeface="Arial Narrow" panose="020B0606020202030204" pitchFamily="34" charset="0"/>
              </a:rPr>
              <a:t>АНК «Башнефть</a:t>
            </a:r>
            <a:r>
              <a:rPr lang="ru-RU" sz="1000" b="1" dirty="0" smtClean="0">
                <a:latin typeface="Arial Narrow" panose="020B0606020202030204" pitchFamily="34" charset="0"/>
              </a:rPr>
              <a:t>»:  </a:t>
            </a:r>
            <a:r>
              <a:rPr lang="ru-RU" sz="1000" dirty="0" smtClean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</a:t>
            </a:r>
            <a:r>
              <a:rPr lang="ru-RU" sz="1000" dirty="0" smtClean="0">
                <a:latin typeface="Arial Narrow" panose="020B0606020202030204" pitchFamily="34" charset="0"/>
              </a:rPr>
              <a:t>имеет связи с аффилированными лицами либо существенными контрагентами Общества. </a:t>
            </a:r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</a:t>
            </a:r>
            <a:r>
              <a:rPr lang="ru-RU" sz="1000" b="1" dirty="0" smtClean="0">
                <a:latin typeface="Arial Narrow" panose="020B0606020202030204" pitchFamily="34" charset="0"/>
              </a:rPr>
              <a:t>ПАО </a:t>
            </a:r>
            <a:r>
              <a:rPr lang="ru-RU" sz="1000" b="1" dirty="0">
                <a:latin typeface="Arial Narrow" panose="020B0606020202030204" pitchFamily="34" charset="0"/>
              </a:rPr>
              <a:t>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Независимый директор.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0156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Приложение 1. Информация о кандидатах, предлагаемых для избрания в Совет директоров</a:t>
            </a:r>
            <a:endParaRPr lang="ru-RU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4" y="1188343"/>
            <a:ext cx="13465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18708" y="752221"/>
            <a:ext cx="49798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ГУРЬЕВ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Евгений Александрович</a:t>
            </a: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Родился в 1971 г. в г. Бирске Башкирской </a:t>
            </a:r>
            <a:r>
              <a:rPr lang="ru-RU" sz="1000" dirty="0" smtClean="0">
                <a:latin typeface="Arial Narrow" panose="020B0606020202030204" pitchFamily="34" charset="0"/>
              </a:rPr>
              <a:t>АССР (44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1996 году окончил Башкирский государственный университет по специальности «Правоведение».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1999 году - Всероссийский заочный финансово-экономический институт по специальности «Финансы и кредит». Кандидат юридических наук.</a:t>
            </a: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ОПЫТ РАБОТЫ: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2004-2006 гг. - заместитель управляющего Башкирским отделением Сбербанка России.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2007-2014 гг. - исполнительный директор-руководитель Приволжской региональной дирекции, главный исполнительный директор, заместитель Председателя Правления в ОАО «УРАЛСИБ».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С 2014 г. - Министр земельных и имущественных отношений Республики Башкортостан.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настоящее время является членом советов директоров ОАО «</a:t>
            </a:r>
            <a:r>
              <a:rPr lang="ru-RU" sz="1000" dirty="0" err="1">
                <a:latin typeface="Arial Narrow" panose="020B0606020202030204" pitchFamily="34" charset="0"/>
              </a:rPr>
              <a:t>Башкиравтодор</a:t>
            </a:r>
            <a:r>
              <a:rPr lang="ru-RU" sz="1000" dirty="0">
                <a:latin typeface="Arial Narrow" panose="020B0606020202030204" pitchFamily="34" charset="0"/>
              </a:rPr>
              <a:t>», ОАО «Башкирская содовая компания», ОАО «</a:t>
            </a:r>
            <a:r>
              <a:rPr lang="ru-RU" sz="1000" dirty="0" err="1">
                <a:latin typeface="Arial Narrow" panose="020B0606020202030204" pitchFamily="34" charset="0"/>
              </a:rPr>
              <a:t>Башспирт</a:t>
            </a:r>
            <a:r>
              <a:rPr lang="ru-RU" sz="1000" dirty="0">
                <a:latin typeface="Arial Narrow" panose="020B0606020202030204" pitchFamily="34" charset="0"/>
              </a:rPr>
              <a:t>», ОАО «Газпром газораспределение Уфа», ОАО «</a:t>
            </a:r>
            <a:r>
              <a:rPr lang="ru-RU" sz="1000" dirty="0" err="1">
                <a:latin typeface="Arial Narrow" panose="020B0606020202030204" pitchFamily="34" charset="0"/>
              </a:rPr>
              <a:t>Зирганская</a:t>
            </a:r>
            <a:r>
              <a:rPr lang="ru-RU" sz="1000" dirty="0">
                <a:latin typeface="Arial Narrow" panose="020B0606020202030204" pitchFamily="34" charset="0"/>
              </a:rPr>
              <a:t> машинно-технологическая станция», »АО «Международный аэропорт «Уфа», ОАО «ПОЛИЭФ», АО «Региональный фонд».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ПАО АНК «Башнефть» с </a:t>
            </a:r>
            <a:r>
              <a:rPr lang="ru-RU" sz="1000" dirty="0" smtClean="0">
                <a:latin typeface="Arial Narrow" panose="020B0606020202030204" pitchFamily="34" charset="0"/>
              </a:rPr>
              <a:t>2015 </a:t>
            </a:r>
            <a:r>
              <a:rPr lang="ru-RU" sz="1000" dirty="0">
                <a:latin typeface="Arial Narrow" panose="020B0606020202030204" pitchFamily="34" charset="0"/>
              </a:rPr>
              <a:t>года (впервые избран в состав Совета директоров ПАО АНК «Башнефть» решением </a:t>
            </a:r>
            <a:r>
              <a:rPr lang="ru-RU" sz="1000" dirty="0" smtClean="0">
                <a:latin typeface="Arial Narrow" panose="020B0606020202030204" pitchFamily="34" charset="0"/>
              </a:rPr>
              <a:t>ВОСА 11 марта 2015 </a:t>
            </a:r>
            <a:r>
              <a:rPr lang="ru-RU" sz="1000" dirty="0">
                <a:latin typeface="Arial Narrow" panose="020B0606020202030204" pitchFamily="34" charset="0"/>
              </a:rPr>
              <a:t>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</a:t>
            </a:r>
            <a:r>
              <a:rPr lang="ru-RU" sz="1000" b="1" dirty="0" smtClean="0">
                <a:latin typeface="Arial Narrow" panose="020B0606020202030204" pitchFamily="34" charset="0"/>
              </a:rPr>
              <a:t>ПАО </a:t>
            </a:r>
            <a:r>
              <a:rPr lang="ru-RU" sz="1000" b="1" dirty="0">
                <a:latin typeface="Arial Narrow" panose="020B0606020202030204" pitchFamily="34" charset="0"/>
              </a:rPr>
              <a:t>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latin typeface="Arial Narrow" panose="020B0606020202030204" pitchFamily="34" charset="0"/>
              </a:rPr>
              <a:t>Неисполнительный </a:t>
            </a:r>
            <a:r>
              <a:rPr lang="ru-RU" sz="1000" dirty="0">
                <a:latin typeface="Arial Narrow" panose="020B0606020202030204" pitchFamily="34" charset="0"/>
              </a:rPr>
              <a:t>директор.</a:t>
            </a:r>
          </a:p>
          <a:p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9" descr="http://mziorb.ru/images/cms/thumbs/0dcd088c67883d6fbb40da0436671624dbbbec8d/1_200_auto_5_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1188343"/>
            <a:ext cx="122413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157" y="760293"/>
            <a:ext cx="5112568" cy="611668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ДИЖОЛЬ Морис (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Dijols Maurice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b="1" dirty="0">
              <a:latin typeface="Arial Narrow" panose="020B0606020202030204" pitchFamily="34" charset="0"/>
            </a:endParaRPr>
          </a:p>
          <a:p>
            <a:endParaRPr lang="ru-RU" sz="1000" b="1" dirty="0" smtClean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Родился в 1951 г. в г. Париж, </a:t>
            </a:r>
            <a:r>
              <a:rPr lang="ru-RU" sz="1000" dirty="0" smtClean="0">
                <a:latin typeface="Arial Narrow" panose="020B0606020202030204" pitchFamily="34" charset="0"/>
              </a:rPr>
              <a:t>Франция (64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en-US" sz="1000" dirty="0">
                <a:latin typeface="Arial Narrow" panose="020B0606020202030204" pitchFamily="34" charset="0"/>
              </a:rPr>
              <a:t>1973</a:t>
            </a:r>
            <a:r>
              <a:rPr lang="ru-RU" sz="1000" dirty="0">
                <a:latin typeface="Arial Narrow" panose="020B0606020202030204" pitchFamily="34" charset="0"/>
              </a:rPr>
              <a:t>г</a:t>
            </a:r>
            <a:r>
              <a:rPr lang="en-US" sz="1000" dirty="0">
                <a:latin typeface="Arial Narrow" panose="020B0606020202030204" pitchFamily="34" charset="0"/>
              </a:rPr>
              <a:t>. </a:t>
            </a:r>
            <a:r>
              <a:rPr lang="ru-RU" sz="1000" dirty="0">
                <a:latin typeface="Arial Narrow" panose="020B0606020202030204" pitchFamily="34" charset="0"/>
              </a:rPr>
              <a:t>Окончил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Ecole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Superieure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d’Electricite</a:t>
            </a:r>
            <a:r>
              <a:rPr lang="en-US" sz="1000" dirty="0">
                <a:latin typeface="Arial Narrow" panose="020B0606020202030204" pitchFamily="34" charset="0"/>
              </a:rPr>
              <a:t> de </a:t>
            </a:r>
            <a:r>
              <a:rPr lang="en-US" sz="1000" dirty="0" smtClean="0">
                <a:latin typeface="Arial Narrow" panose="020B0606020202030204" pitchFamily="34" charset="0"/>
              </a:rPr>
              <a:t>Paris </a:t>
            </a:r>
            <a:r>
              <a:rPr lang="en-US" sz="1000" dirty="0">
                <a:latin typeface="Arial Narrow" panose="020B0606020202030204" pitchFamily="34" charset="0"/>
              </a:rPr>
              <a:t>(</a:t>
            </a:r>
            <a:r>
              <a:rPr lang="en-US" sz="1000" dirty="0" err="1">
                <a:latin typeface="Arial Narrow" panose="020B0606020202030204" pitchFamily="34" charset="0"/>
              </a:rPr>
              <a:t>Supelec</a:t>
            </a:r>
            <a:r>
              <a:rPr lang="en-US" sz="1000" dirty="0">
                <a:latin typeface="Arial Narrow" panose="020B0606020202030204" pitchFamily="34" charset="0"/>
              </a:rPr>
              <a:t>) </a:t>
            </a:r>
            <a:r>
              <a:rPr lang="ru-RU" sz="1000" dirty="0">
                <a:latin typeface="Arial Narrow" panose="020B0606020202030204" pitchFamily="34" charset="0"/>
              </a:rPr>
              <a:t>и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Ecole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d’Ingenieur</a:t>
            </a:r>
            <a:r>
              <a:rPr lang="en-US" sz="1000" dirty="0">
                <a:latin typeface="Arial Narrow" panose="020B0606020202030204" pitchFamily="34" charset="0"/>
              </a:rPr>
              <a:t> de Marseille (</a:t>
            </a:r>
            <a:r>
              <a:rPr lang="ru-RU" sz="1000" dirty="0" smtClean="0">
                <a:latin typeface="Arial Narrow" panose="020B0606020202030204" pitchFamily="34" charset="0"/>
              </a:rPr>
              <a:t>диплом</a:t>
            </a:r>
            <a:r>
              <a:rPr lang="en-US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инженера</a:t>
            </a:r>
            <a:r>
              <a:rPr lang="ru-RU" sz="1000" dirty="0" smtClean="0">
                <a:latin typeface="Arial Narrow" panose="020B0606020202030204" pitchFamily="34" charset="0"/>
              </a:rPr>
              <a:t>).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Опыт работы </a:t>
            </a:r>
            <a:r>
              <a:rPr lang="ru-RU" sz="1000" b="1" dirty="0" smtClean="0">
                <a:latin typeface="Arial Narrow" panose="020B0606020202030204" pitchFamily="34" charset="0"/>
              </a:rPr>
              <a:t>: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2003 – 01/2011 - Президент компании </a:t>
            </a:r>
            <a:r>
              <a:rPr lang="ru-RU" sz="1000" dirty="0" err="1">
                <a:latin typeface="Arial Narrow" panose="020B0606020202030204" pitchFamily="34" charset="0"/>
              </a:rPr>
              <a:t>Шлюмберже</a:t>
            </a:r>
            <a:r>
              <a:rPr lang="ru-RU" sz="1000" dirty="0">
                <a:latin typeface="Arial Narrow" panose="020B0606020202030204" pitchFamily="34" charset="0"/>
              </a:rPr>
              <a:t> Россия.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01/2011 </a:t>
            </a:r>
            <a:r>
              <a:rPr lang="ru-RU" sz="1000" dirty="0">
                <a:latin typeface="Arial Narrow" panose="020B0606020202030204" pitchFamily="34" charset="0"/>
              </a:rPr>
              <a:t>– </a:t>
            </a:r>
            <a:r>
              <a:rPr lang="ru-RU" sz="1000" dirty="0" smtClean="0">
                <a:latin typeface="Arial Narrow" panose="020B0606020202030204" pitchFamily="34" charset="0"/>
              </a:rPr>
              <a:t>12/2011 - Член </a:t>
            </a:r>
            <a:r>
              <a:rPr lang="ru-RU" sz="1000" dirty="0">
                <a:latin typeface="Arial Narrow" panose="020B0606020202030204" pitchFamily="34" charset="0"/>
              </a:rPr>
              <a:t>Консультативного совета по наземной сейсморазведке совместного предприятия, созданного компаниями </a:t>
            </a:r>
            <a:r>
              <a:rPr lang="en-US" sz="1000" dirty="0">
                <a:latin typeface="Arial Narrow" panose="020B0606020202030204" pitchFamily="34" charset="0"/>
              </a:rPr>
              <a:t>Schlumberger</a:t>
            </a:r>
            <a:r>
              <a:rPr lang="ru-RU" sz="1000" dirty="0">
                <a:latin typeface="Arial Narrow" panose="020B0606020202030204" pitchFamily="34" charset="0"/>
              </a:rPr>
              <a:t> и </a:t>
            </a:r>
            <a:r>
              <a:rPr lang="en-US" sz="1000" dirty="0">
                <a:latin typeface="Arial Narrow" panose="020B0606020202030204" pitchFamily="34" charset="0"/>
              </a:rPr>
              <a:t>Integra</a:t>
            </a:r>
            <a:r>
              <a:rPr lang="ru-RU" sz="1000" dirty="0">
                <a:latin typeface="Arial Narrow" panose="020B0606020202030204" pitchFamily="34" charset="0"/>
              </a:rPr>
              <a:t>, ведущей деятельность во всех бывших странах СНГ.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2011 – 2016 -  Неисполнительный директор, Председатель Комитета по компенсациям и вознаграждениям, а также член Комитета по охране труда компании </a:t>
            </a:r>
            <a:r>
              <a:rPr lang="en-US" sz="1000" dirty="0">
                <a:latin typeface="Arial Narrow" panose="020B0606020202030204" pitchFamily="34" charset="0"/>
              </a:rPr>
              <a:t>Eurasia Drilling Company</a:t>
            </a:r>
            <a:r>
              <a:rPr lang="ru-RU" sz="10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2013 </a:t>
            </a:r>
            <a:r>
              <a:rPr lang="ru-RU" sz="1000" dirty="0">
                <a:latin typeface="Arial Narrow" panose="020B0606020202030204" pitchFamily="34" charset="0"/>
              </a:rPr>
              <a:t>- 2016   - Неисполнительный директор компании </a:t>
            </a:r>
            <a:r>
              <a:rPr lang="en-US" sz="1000" dirty="0" err="1">
                <a:latin typeface="Arial Narrow" panose="020B0606020202030204" pitchFamily="34" charset="0"/>
              </a:rPr>
              <a:t>Ruspetro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в компаниях C.А.Т. </a:t>
            </a:r>
            <a:r>
              <a:rPr lang="ru-RU" sz="1000" dirty="0" err="1">
                <a:latin typeface="Arial Narrow" panose="020B0606020202030204" pitchFamily="34" charset="0"/>
              </a:rPr>
              <a:t>oil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en-US" sz="1000" dirty="0" smtClean="0">
                <a:latin typeface="Arial Narrow" panose="020B0606020202030204" pitchFamily="34" charset="0"/>
              </a:rPr>
              <a:t>AG</a:t>
            </a:r>
            <a:r>
              <a:rPr lang="ru-RU" sz="1000" dirty="0" smtClean="0">
                <a:latin typeface="Arial Narrow" panose="020B0606020202030204" pitchFamily="34" charset="0"/>
              </a:rPr>
              <a:t>, </a:t>
            </a:r>
            <a:r>
              <a:rPr lang="en-US" sz="1000" dirty="0" smtClean="0">
                <a:latin typeface="Arial Narrow" panose="020B0606020202030204" pitchFamily="34" charset="0"/>
              </a:rPr>
              <a:t>IGSS.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</a:t>
            </a:r>
            <a:r>
              <a:rPr lang="ru-RU" sz="1000" dirty="0" smtClean="0">
                <a:latin typeface="Arial Narrow" panose="020B0606020202030204" pitchFamily="34" charset="0"/>
              </a:rPr>
              <a:t>ПАО АНК «Башнефть» </a:t>
            </a:r>
            <a:r>
              <a:rPr lang="ru-RU" sz="1000" dirty="0">
                <a:latin typeface="Arial Narrow" panose="020B0606020202030204" pitchFamily="34" charset="0"/>
              </a:rPr>
              <a:t>с 2015 года (впервые избран в состав Совета директоров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Франция.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</a:t>
            </a:r>
            <a:r>
              <a:rPr lang="ru-RU" sz="1000" b="1" dirty="0" smtClean="0">
                <a:latin typeface="Arial Narrow" panose="020B0606020202030204" pitchFamily="34" charset="0"/>
              </a:rPr>
              <a:t>ПАО </a:t>
            </a:r>
            <a:r>
              <a:rPr lang="ru-RU" sz="1000" b="1" dirty="0">
                <a:latin typeface="Arial Narrow" panose="020B0606020202030204" pitchFamily="34" charset="0"/>
              </a:rPr>
              <a:t>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latin typeface="Arial Narrow" panose="020B0606020202030204" pitchFamily="34" charset="0"/>
              </a:rPr>
              <a:t>Независимый </a:t>
            </a:r>
            <a:r>
              <a:rPr lang="ru-RU" sz="1000" dirty="0">
                <a:latin typeface="Arial Narrow" panose="020B0606020202030204" pitchFamily="34" charset="0"/>
              </a:rPr>
              <a:t>директор.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06740" y="760293"/>
            <a:ext cx="4680520" cy="611668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КОНСИДАЙН Энтони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(Considine Anthony)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400" b="1" dirty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endParaRPr lang="ru-RU" sz="1400" b="1" dirty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endParaRPr lang="ru-RU" sz="1400" b="1" dirty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endParaRPr lang="ru-RU" sz="1400" b="1" dirty="0">
              <a:latin typeface="Arial Narrow" panose="020B0606020202030204" pitchFamily="34" charset="0"/>
            </a:endParaRPr>
          </a:p>
          <a:p>
            <a:endParaRPr lang="ru-RU" sz="1400" b="1" dirty="0" smtClean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Родился </a:t>
            </a:r>
            <a:r>
              <a:rPr lang="ru-RU" sz="1000" dirty="0">
                <a:latin typeface="Arial Narrow" panose="020B0606020202030204" pitchFamily="34" charset="0"/>
              </a:rPr>
              <a:t>в 1954 г. в г. Дублин, </a:t>
            </a:r>
            <a:r>
              <a:rPr lang="ru-RU" sz="1000" dirty="0" smtClean="0">
                <a:latin typeface="Arial Narrow" panose="020B0606020202030204" pitchFamily="34" charset="0"/>
              </a:rPr>
              <a:t>Ирландия (62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В 1974 окончил </a:t>
            </a:r>
            <a:r>
              <a:rPr lang="en-US" sz="1000" dirty="0" smtClean="0">
                <a:latin typeface="Arial Narrow" panose="020B0606020202030204" pitchFamily="34" charset="0"/>
              </a:rPr>
              <a:t>London University (</a:t>
            </a:r>
            <a:r>
              <a:rPr lang="ru-RU" sz="1000" dirty="0" smtClean="0">
                <a:latin typeface="Arial Narrow" panose="020B0606020202030204" pitchFamily="34" charset="0"/>
              </a:rPr>
              <a:t>Великобритания</a:t>
            </a:r>
            <a:r>
              <a:rPr lang="en-US" sz="1000" dirty="0" smtClean="0">
                <a:latin typeface="Arial Narrow" panose="020B0606020202030204" pitchFamily="34" charset="0"/>
              </a:rPr>
              <a:t>)</a:t>
            </a:r>
            <a:r>
              <a:rPr lang="ru-RU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по специальности </a:t>
            </a:r>
            <a:r>
              <a:rPr lang="ru-RU" sz="1000" dirty="0" smtClean="0">
                <a:latin typeface="Arial Narrow" panose="020B0606020202030204" pitchFamily="34" charset="0"/>
              </a:rPr>
              <a:t>«Переработка </a:t>
            </a:r>
            <a:r>
              <a:rPr lang="ru-RU" sz="1000" dirty="0">
                <a:latin typeface="Arial Narrow" panose="020B0606020202030204" pitchFamily="34" charset="0"/>
              </a:rPr>
              <a:t>минерального </a:t>
            </a:r>
            <a:r>
              <a:rPr lang="ru-RU" sz="1000" dirty="0" smtClean="0">
                <a:latin typeface="Arial Narrow" panose="020B0606020202030204" pitchFamily="34" charset="0"/>
              </a:rPr>
              <a:t>сырья». </a:t>
            </a:r>
            <a:r>
              <a:rPr lang="ru-RU" sz="1000" dirty="0">
                <a:latin typeface="Arial Narrow" panose="020B0606020202030204" pitchFamily="34" charset="0"/>
              </a:rPr>
              <a:t>Бакалавр наук.</a:t>
            </a: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Опыт работы:</a:t>
            </a:r>
          </a:p>
          <a:p>
            <a:pPr lvl="0"/>
            <a:r>
              <a:rPr lang="ru-RU" sz="1000" dirty="0">
                <a:latin typeface="Arial Narrow" panose="020B0606020202030204" pitchFamily="34" charset="0"/>
              </a:rPr>
              <a:t>В 1996-2008 гг. – Директор BP Южная Африка и Танзания, Директор ТНК-ВР </a:t>
            </a:r>
            <a:r>
              <a:rPr lang="ru-RU" sz="1000" dirty="0" err="1">
                <a:latin typeface="Arial Narrow" panose="020B0606020202030204" pitchFamily="34" charset="0"/>
              </a:rPr>
              <a:t>Management</a:t>
            </a:r>
            <a:r>
              <a:rPr lang="ru-RU" sz="1000" dirty="0">
                <a:latin typeface="Arial Narrow" panose="020B0606020202030204" pitchFamily="34" charset="0"/>
              </a:rPr>
              <a:t>, Председатель TMC </a:t>
            </a:r>
            <a:r>
              <a:rPr lang="ru-RU" sz="1000" dirty="0" smtClean="0">
                <a:latin typeface="Arial Narrow" panose="020B0606020202030204" pitchFamily="34" charset="0"/>
              </a:rPr>
              <a:t>International</a:t>
            </a:r>
            <a:endParaRPr lang="en-US" sz="10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В 2010-2011 гг. - Президент компании </a:t>
            </a:r>
            <a:r>
              <a:rPr lang="ru-RU" sz="1000" dirty="0" err="1" smtClean="0">
                <a:latin typeface="Arial Narrow" panose="020B0606020202030204" pitchFamily="34" charset="0"/>
              </a:rPr>
              <a:t>North</a:t>
            </a:r>
            <a:r>
              <a:rPr lang="ru-RU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 err="1" smtClean="0">
                <a:latin typeface="Arial Narrow" panose="020B0606020202030204" pitchFamily="34" charset="0"/>
              </a:rPr>
              <a:t>West</a:t>
            </a:r>
            <a:r>
              <a:rPr lang="ru-RU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 err="1" smtClean="0">
                <a:latin typeface="Arial Narrow" panose="020B0606020202030204" pitchFamily="34" charset="0"/>
              </a:rPr>
              <a:t>Infrastructure</a:t>
            </a:r>
            <a:r>
              <a:rPr lang="ru-RU" sz="1000" dirty="0" smtClean="0">
                <a:latin typeface="Arial Narrow" panose="020B0606020202030204" pitchFamily="34" charset="0"/>
              </a:rPr>
              <a:t>, г. Перт, Австралия.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С </a:t>
            </a:r>
            <a:r>
              <a:rPr lang="ru-RU" sz="1000" dirty="0">
                <a:latin typeface="Arial Narrow" panose="020B0606020202030204" pitchFamily="34" charset="0"/>
              </a:rPr>
              <a:t>марта 2012 г. - руководитель компании Considine </a:t>
            </a:r>
            <a:r>
              <a:rPr lang="ru-RU" sz="1000" dirty="0" err="1">
                <a:latin typeface="Arial Narrow" panose="020B0606020202030204" pitchFamily="34" charset="0"/>
              </a:rPr>
              <a:t>Solutions</a:t>
            </a:r>
            <a:r>
              <a:rPr lang="ru-RU" sz="1000" dirty="0">
                <a:latin typeface="Arial Narrow" panose="020B0606020202030204" pitchFamily="34" charset="0"/>
              </a:rPr>
              <a:t>, г. Перт, Австралия.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Председатель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</a:t>
            </a:r>
            <a:r>
              <a:rPr lang="en-US" sz="1000" dirty="0">
                <a:latin typeface="Arial Narrow" panose="020B0606020202030204" pitchFamily="34" charset="0"/>
              </a:rPr>
              <a:t>Considine Solutions, </a:t>
            </a:r>
            <a:r>
              <a:rPr lang="en-US" sz="1000" dirty="0" err="1">
                <a:latin typeface="Arial Narrow" panose="020B0606020202030204" pitchFamily="34" charset="0"/>
              </a:rPr>
              <a:t>Ecostruct</a:t>
            </a:r>
            <a:r>
              <a:rPr lang="en-US" sz="1000" dirty="0">
                <a:latin typeface="Arial Narrow" panose="020B0606020202030204" pitchFamily="34" charset="0"/>
              </a:rPr>
              <a:t> Homes Pty Ltd.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ПАО АНК «Башнефть» с 2015 года (впервые избран в состав Совета директоров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Ирландия.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ПАО 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Независимый директор.</a:t>
            </a:r>
          </a:p>
        </p:txBody>
      </p:sp>
      <p:pic>
        <p:nvPicPr>
          <p:cNvPr id="2050" name="Picture 2" descr="http://www.bashneft.ru/files/iblock/3e4/qarh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8" y="1153690"/>
            <a:ext cx="1475234" cy="17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shneft.ru/files/iblock/479/pnlcongx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82" y="1166390"/>
            <a:ext cx="1475234" cy="17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0156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Приложение 1. Информация о кандидатах, предлагаемых для избрания в Совет директоров</a:t>
            </a:r>
            <a:endParaRPr lang="ru-RU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180" y="756295"/>
            <a:ext cx="46085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КОРСИК Александр Леонидович</a:t>
            </a: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en-US" sz="1000" b="1" dirty="0" smtClean="0">
              <a:latin typeface="Arial Narrow" panose="020B0606020202030204" pitchFamily="34" charset="0"/>
            </a:endParaRP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Родился </a:t>
            </a:r>
            <a:r>
              <a:rPr lang="ru-RU" sz="1000" dirty="0">
                <a:latin typeface="Arial Narrow" panose="020B0606020202030204" pitchFamily="34" charset="0"/>
              </a:rPr>
              <a:t>в 1956 г. в г. </a:t>
            </a:r>
            <a:r>
              <a:rPr lang="ru-RU" sz="1000" dirty="0" smtClean="0">
                <a:latin typeface="Arial Narrow" panose="020B0606020202030204" pitchFamily="34" charset="0"/>
              </a:rPr>
              <a:t>Минске (59 лет).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В 1979 окончил Московское </a:t>
            </a:r>
            <a:r>
              <a:rPr lang="ru-RU" sz="1000" dirty="0">
                <a:latin typeface="Arial Narrow" panose="020B0606020202030204" pitchFamily="34" charset="0"/>
              </a:rPr>
              <a:t>высшее техническое училище им. Н.Э. Баумана</a:t>
            </a:r>
            <a:r>
              <a:rPr lang="en-US" sz="1000" dirty="0">
                <a:latin typeface="Arial Narrow" panose="020B0606020202030204" pitchFamily="34" charset="0"/>
              </a:rPr>
              <a:t>,</a:t>
            </a:r>
            <a:r>
              <a:rPr lang="ru-RU" sz="1000" dirty="0">
                <a:latin typeface="Arial Narrow" panose="020B0606020202030204" pitchFamily="34" charset="0"/>
              </a:rPr>
              <a:t> специальность -«Автоматизированные системы управления».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Опыт </a:t>
            </a:r>
            <a:r>
              <a:rPr lang="ru-RU" sz="1000" b="1" dirty="0" smtClean="0">
                <a:latin typeface="Arial Narrow" panose="020B0606020202030204" pitchFamily="34" charset="0"/>
              </a:rPr>
              <a:t>работы:</a:t>
            </a:r>
            <a:endParaRPr lang="ru-RU" sz="1000" b="1" dirty="0"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latin typeface="Arial Narrow" panose="020B0606020202030204" pitchFamily="34" charset="0"/>
              </a:rPr>
              <a:t>2007–2009 – ПАО НК «</a:t>
            </a:r>
            <a:r>
              <a:rPr lang="ru-RU" sz="1000" dirty="0" err="1">
                <a:latin typeface="Arial Narrow" panose="020B0606020202030204" pitchFamily="34" charset="0"/>
              </a:rPr>
              <a:t>РуссНефть</a:t>
            </a:r>
            <a:r>
              <a:rPr lang="ru-RU" sz="1000" dirty="0">
                <a:latin typeface="Arial Narrow" panose="020B0606020202030204" pitchFamily="34" charset="0"/>
              </a:rPr>
              <a:t>», Председатель Совета директоров.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2009–2011  – ПАО АФК «Система», Старший вице-президент – руководитель Бизнес-Единицы «Топливно-энергетический комплекс».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2011 </a:t>
            </a:r>
            <a:r>
              <a:rPr lang="ru-RU" sz="1000" dirty="0">
                <a:latin typeface="Arial Narrow" panose="020B0606020202030204" pitchFamily="34" charset="0"/>
              </a:rPr>
              <a:t>– настоящее время – </a:t>
            </a:r>
            <a:r>
              <a:rPr lang="ru-RU" sz="1000" dirty="0" smtClean="0">
                <a:latin typeface="Arial Narrow" panose="020B0606020202030204" pitchFamily="34" charset="0"/>
              </a:rPr>
              <a:t>ПАО </a:t>
            </a:r>
            <a:r>
              <a:rPr lang="ru-RU" sz="1000" dirty="0">
                <a:latin typeface="Arial Narrow" panose="020B0606020202030204" pitchFamily="34" charset="0"/>
              </a:rPr>
              <a:t>АНК «Башнефть», Президент, Председатель </a:t>
            </a:r>
            <a:r>
              <a:rPr lang="ru-RU" sz="1000" dirty="0" smtClean="0">
                <a:latin typeface="Arial Narrow" panose="020B0606020202030204" pitchFamily="34" charset="0"/>
              </a:rPr>
              <a:t>Правления (член Совета директоров ПАО АНК «Башнефть» с 2009 года)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ПАО АНК «Башнефть» с </a:t>
            </a:r>
            <a:r>
              <a:rPr lang="ru-RU" sz="1000" dirty="0" smtClean="0">
                <a:latin typeface="Arial Narrow" panose="020B0606020202030204" pitchFamily="34" charset="0"/>
              </a:rPr>
              <a:t>20</a:t>
            </a:r>
            <a:r>
              <a:rPr lang="en-US" sz="1000" dirty="0" smtClean="0">
                <a:latin typeface="Arial Narrow" panose="020B0606020202030204" pitchFamily="34" charset="0"/>
              </a:rPr>
              <a:t>09</a:t>
            </a:r>
            <a:r>
              <a:rPr lang="ru-RU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года (впервые избран в состав Совета директоров ПАО АНК «Башнефть» решением ВОСА </a:t>
            </a:r>
            <a:r>
              <a:rPr lang="en-US" sz="1000" dirty="0" smtClean="0">
                <a:latin typeface="Arial Narrow" panose="020B0606020202030204" pitchFamily="34" charset="0"/>
              </a:rPr>
              <a:t>25</a:t>
            </a:r>
            <a:r>
              <a:rPr lang="ru-RU" sz="1000" dirty="0" smtClean="0">
                <a:latin typeface="Arial Narrow" panose="020B0606020202030204" pitchFamily="34" charset="0"/>
              </a:rPr>
              <a:t> ноября 2009 </a:t>
            </a:r>
            <a:r>
              <a:rPr lang="ru-RU" sz="1000" dirty="0">
                <a:latin typeface="Arial Narrow" panose="020B0606020202030204" pitchFamily="34" charset="0"/>
              </a:rPr>
              <a:t>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ПАО 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latin typeface="Arial Narrow" panose="020B0606020202030204" pitchFamily="34" charset="0"/>
              </a:rPr>
              <a:t>Исполнительный директор</a:t>
            </a:r>
            <a:r>
              <a:rPr lang="ru-RU" sz="1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90920"/>
            <a:ext cx="1512168" cy="177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06740" y="756295"/>
            <a:ext cx="46805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МАРДАНОВ Рустэм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Хабибович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Родился </a:t>
            </a:r>
            <a:r>
              <a:rPr lang="ru-RU" sz="1000" dirty="0">
                <a:latin typeface="Arial Narrow" panose="020B0606020202030204" pitchFamily="34" charset="0"/>
              </a:rPr>
              <a:t>в 1964 г. в г. </a:t>
            </a:r>
            <a:r>
              <a:rPr lang="ru-RU" sz="1000" dirty="0" smtClean="0">
                <a:latin typeface="Arial Narrow" panose="020B0606020202030204" pitchFamily="34" charset="0"/>
              </a:rPr>
              <a:t>Уфе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latin typeface="Arial Narrow" panose="020B0606020202030204" pitchFamily="34" charset="0"/>
              </a:rPr>
              <a:t>(51 год).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Окончил Уфимский государственный авиационный институт. Кандидат экономических наук.</a:t>
            </a: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Опыт работы: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2002-2013 гг. - Председатель Национального банка Республики Башкортостан.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С </a:t>
            </a:r>
            <a:r>
              <a:rPr lang="ru-RU" sz="1000" dirty="0">
                <a:latin typeface="Arial Narrow" panose="020B0606020202030204" pitchFamily="34" charset="0"/>
              </a:rPr>
              <a:t>2013 г. по ноябрь 2015 г. - Первый заместитель Премьер-министра Правительства Республики Башкортостан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С </a:t>
            </a:r>
            <a:r>
              <a:rPr lang="ru-RU" sz="1000" dirty="0">
                <a:latin typeface="Arial Narrow" panose="020B0606020202030204" pitchFamily="34" charset="0"/>
              </a:rPr>
              <a:t>ноября 2015 г. - Премьер-министр Правительства Республики Башкортостан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Член советов директоров в компаниях АО «Региональный фонд», ОАО «Башкирский регистр социальных карт».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ПАО АНК «Башнефть» с 2015 года (впервые избран в состав Совета директоров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Сведения </a:t>
            </a:r>
            <a:r>
              <a:rPr lang="ru-RU" sz="1000" b="1" dirty="0">
                <a:latin typeface="Arial Narrow" panose="020B0606020202030204" pitchFamily="34" charset="0"/>
              </a:rPr>
              <a:t>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ПАО 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latin typeface="Arial Narrow" panose="020B0606020202030204" pitchFamily="34" charset="0"/>
              </a:rPr>
              <a:t>Неисполнительный директор</a:t>
            </a:r>
            <a:r>
              <a:rPr lang="ru-RU" sz="1000" dirty="0">
                <a:latin typeface="Arial Narrow" panose="020B0606020202030204" pitchFamily="34" charset="0"/>
              </a:rPr>
              <a:t>.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0156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Приложение 1. Информация о кандидатах, предлагаемых для избрания в Совет директоров</a:t>
            </a:r>
            <a:endParaRPr lang="ru-RU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http://www.bashneft.ru/files/iblock/f6a/sqijnu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090919"/>
            <a:ext cx="1493701" cy="17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172" y="753382"/>
            <a:ext cx="46085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СЕРГЕЙЧУК Виталий Юрьевич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Родился в 1984 г. в г. Чернобыль-2, Украинской </a:t>
            </a:r>
            <a:r>
              <a:rPr lang="ru-RU" sz="1000" dirty="0" smtClean="0">
                <a:latin typeface="Arial Narrow" panose="020B0606020202030204" pitchFamily="34" charset="0"/>
              </a:rPr>
              <a:t>ССР (32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В 2005 г. с отличием окончил экономический факультет Московского Государственного Университета имени М.В. Ломоносова по специальности «Экономика».</a:t>
            </a: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Опыт работы: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2012 г. поступил на государственную гражданскую службу, занимал должность заместителя начальника Управления продаж и предпродажной подготовки приватизируемого имущества </a:t>
            </a:r>
            <a:r>
              <a:rPr lang="ru-RU" sz="1000" dirty="0" err="1">
                <a:latin typeface="Arial Narrow" panose="020B0606020202030204" pitchFamily="34" charset="0"/>
              </a:rPr>
              <a:t>Росимущества</a:t>
            </a:r>
            <a:r>
              <a:rPr lang="ru-RU" sz="1000" dirty="0">
                <a:latin typeface="Arial Narrow" panose="020B0606020202030204" pitchFamily="34" charset="0"/>
              </a:rPr>
              <a:t>.</a:t>
            </a:r>
          </a:p>
          <a:p>
            <a:pPr lvl="0"/>
            <a:r>
              <a:rPr lang="ru-RU" sz="1000" dirty="0">
                <a:latin typeface="Arial Narrow" panose="020B0606020202030204" pitchFamily="34" charset="0"/>
              </a:rPr>
              <a:t>В 2012-2013 гг. – заместитель начальника Управления имущественных отношений и приватизации крупнейших организаций </a:t>
            </a:r>
            <a:r>
              <a:rPr lang="ru-RU" sz="1000" dirty="0" err="1">
                <a:latin typeface="Arial Narrow" panose="020B0606020202030204" pitchFamily="34" charset="0"/>
              </a:rPr>
              <a:t>Росимущества</a:t>
            </a:r>
            <a:r>
              <a:rPr lang="ru-RU" sz="1000" dirty="0">
                <a:latin typeface="Arial Narrow" panose="020B0606020202030204" pitchFamily="34" charset="0"/>
              </a:rPr>
              <a:t>.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В 2013-2016 гг. </a:t>
            </a:r>
            <a:r>
              <a:rPr lang="ru-RU" sz="1000" dirty="0">
                <a:latin typeface="Arial Narrow" panose="020B0606020202030204" pitchFamily="34" charset="0"/>
              </a:rPr>
              <a:t>- начальник Управления имущественных отношений и приватизации крупнейших организаций </a:t>
            </a:r>
            <a:r>
              <a:rPr lang="ru-RU" sz="1000" dirty="0" err="1">
                <a:latin typeface="Arial Narrow" panose="020B0606020202030204" pitchFamily="34" charset="0"/>
              </a:rPr>
              <a:t>Росимущества</a:t>
            </a:r>
            <a:r>
              <a:rPr lang="ru-RU" sz="10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Член советов директоров в компаниях ОАО «НМТП» и ОАО «Ростелеком».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ПАО АНК «Башнефть» с 2015 года (впервые избран в состав Совета директоров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ПАО 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Неисполнительный директор.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78748" y="749308"/>
            <a:ext cx="4752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ТЕКСЛЕР Алексей Леонидович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Родился </a:t>
            </a:r>
            <a:r>
              <a:rPr lang="ru-RU" sz="1000" dirty="0">
                <a:latin typeface="Arial Narrow" panose="020B0606020202030204" pitchFamily="34" charset="0"/>
              </a:rPr>
              <a:t>1973 г</a:t>
            </a:r>
            <a:r>
              <a:rPr lang="ru-RU" sz="1000" b="1" dirty="0">
                <a:latin typeface="Arial Narrow" panose="020B0606020202030204" pitchFamily="34" charset="0"/>
              </a:rPr>
              <a:t>. </a:t>
            </a:r>
            <a:r>
              <a:rPr lang="ru-RU" sz="1000" dirty="0">
                <a:latin typeface="Arial Narrow" panose="020B0606020202030204" pitchFamily="34" charset="0"/>
              </a:rPr>
              <a:t>в г</a:t>
            </a:r>
            <a:r>
              <a:rPr lang="ru-RU" sz="1000" dirty="0" smtClean="0">
                <a:latin typeface="Arial Narrow" panose="020B0606020202030204" pitchFamily="34" charset="0"/>
              </a:rPr>
              <a:t>. Челябинске (42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В 1995 году с отличием окончил Норильский Индустриальный Институт по специальности «Экономика и управление в металлургии», инженер-экономист.</a:t>
            </a:r>
          </a:p>
          <a:p>
            <a:endParaRPr lang="ru-RU" sz="1000" b="1" dirty="0" smtClean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Опыт </a:t>
            </a:r>
            <a:r>
              <a:rPr lang="ru-RU" sz="1000" b="1" dirty="0">
                <a:latin typeface="Arial Narrow" panose="020B0606020202030204" pitchFamily="34" charset="0"/>
              </a:rPr>
              <a:t>работы: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2009-2011 гг. – Генеральный директор АО «Горно-Металлургический Концерн «</a:t>
            </a:r>
            <a:r>
              <a:rPr lang="ru-RU" sz="1000" dirty="0" err="1">
                <a:latin typeface="Arial Narrow" panose="020B0606020202030204" pitchFamily="34" charset="0"/>
              </a:rPr>
              <a:t>Казахалтын</a:t>
            </a:r>
            <a:r>
              <a:rPr lang="ru-RU" sz="1000" dirty="0">
                <a:latin typeface="Arial Narrow" panose="020B0606020202030204" pitchFamily="34" charset="0"/>
              </a:rPr>
              <a:t>».</a:t>
            </a:r>
          </a:p>
          <a:p>
            <a:pPr lvl="0"/>
            <a:r>
              <a:rPr lang="ru-RU" sz="1000" dirty="0">
                <a:latin typeface="Arial Narrow" panose="020B0606020202030204" pitchFamily="34" charset="0"/>
              </a:rPr>
              <a:t>В 2011-2013 гг. – Управляющий директор - руководитель ЗАО «Золотодобывающая компания «Полюс».</a:t>
            </a:r>
          </a:p>
          <a:p>
            <a:pPr lvl="0"/>
            <a:r>
              <a:rPr lang="ru-RU" sz="1000" dirty="0">
                <a:latin typeface="Arial Narrow" panose="020B0606020202030204" pitchFamily="34" charset="0"/>
              </a:rPr>
              <a:t>В 2013-2014 гг. – Заместитель Министра энергетики РФ.</a:t>
            </a:r>
          </a:p>
          <a:p>
            <a:pPr lvl="0"/>
            <a:r>
              <a:rPr lang="ru-RU" sz="1000" dirty="0">
                <a:latin typeface="Arial Narrow" panose="020B0606020202030204" pitchFamily="34" charset="0"/>
              </a:rPr>
              <a:t>С ноября 2014 г. – Первый заместитель Министра энергетики Российской Федерации.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Член совета директоров ПАО «ФИЦ</a:t>
            </a:r>
            <a:r>
              <a:rPr lang="ru-RU" sz="1000" dirty="0" smtClean="0">
                <a:latin typeface="Arial Narrow" panose="020B0606020202030204" pitchFamily="34" charset="0"/>
              </a:rPr>
              <a:t>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(председатель) Совета </a:t>
            </a:r>
            <a:r>
              <a:rPr lang="ru-RU" sz="1000" dirty="0">
                <a:latin typeface="Arial Narrow" panose="020B0606020202030204" pitchFamily="34" charset="0"/>
              </a:rPr>
              <a:t>директоров ПАО АНК «Башнефть» с 2015 года (впервые избран в состав Совета директоров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ПАО 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Неисполнительный директор.</a:t>
            </a:r>
          </a:p>
          <a:p>
            <a:endParaRPr lang="ru-RU" sz="1200" dirty="0"/>
          </a:p>
        </p:txBody>
      </p:sp>
      <p:pic>
        <p:nvPicPr>
          <p:cNvPr id="12" name="Рисунок 11" descr="Текслер Алексей Леонидо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31" y="1162310"/>
            <a:ext cx="1448985" cy="1723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0156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Приложение 1. Информация о кандидатах, предлагаемых для избрания в Совет директоров</a:t>
            </a:r>
            <a:endParaRPr lang="ru-RU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http://www.bashneft.ru/files/iblock/dd6/zkxppehb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162310"/>
            <a:ext cx="1440160" cy="17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156" y="702280"/>
            <a:ext cx="511256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1E73"/>
                </a:solidFill>
                <a:latin typeface="Arial Narrow" panose="020B0606020202030204" pitchFamily="34" charset="0"/>
              </a:rPr>
              <a:t>ОРЛОВ Виктор Петрович</a:t>
            </a: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200" b="1" dirty="0" smtClean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Родился </a:t>
            </a:r>
            <a:r>
              <a:rPr lang="ru-RU" sz="1000" dirty="0">
                <a:latin typeface="Arial Narrow" panose="020B0606020202030204" pitchFamily="34" charset="0"/>
              </a:rPr>
              <a:t>в 1940 г.  в г. Черногорске Хакасской </a:t>
            </a:r>
            <a:r>
              <a:rPr lang="ru-RU" sz="1000" dirty="0" smtClean="0">
                <a:latin typeface="Arial Narrow" panose="020B0606020202030204" pitchFamily="34" charset="0"/>
              </a:rPr>
              <a:t>АО (76 лет).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В 1968 г. окончил с отличием геологический факультет Томского государственного университета по специальности инженер-геолог</a:t>
            </a:r>
            <a:r>
              <a:rPr lang="ru-RU" sz="1000" dirty="0" smtClean="0">
                <a:latin typeface="Arial Narrow" panose="020B0606020202030204" pitchFamily="34" charset="0"/>
              </a:rPr>
              <a:t>.</a:t>
            </a:r>
            <a:r>
              <a:rPr lang="ru-RU" sz="1000" dirty="0">
                <a:latin typeface="Arial Narrow" panose="020B0606020202030204" pitchFamily="34" charset="0"/>
              </a:rPr>
              <a:t> Доктор экономических наук. Кандидат геолого-минералогических наук.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Опыт работы:</a:t>
            </a:r>
          </a:p>
          <a:p>
            <a:pPr lvl="0"/>
            <a:r>
              <a:rPr lang="ru-RU" sz="1000" dirty="0" smtClean="0">
                <a:latin typeface="Arial Narrow" panose="020B0606020202030204" pitchFamily="34" charset="0"/>
              </a:rPr>
              <a:t>2001-2012 </a:t>
            </a:r>
            <a:r>
              <a:rPr lang="ru-RU" sz="1000" dirty="0">
                <a:latin typeface="Arial Narrow" panose="020B0606020202030204" pitchFamily="34" charset="0"/>
              </a:rPr>
              <a:t>гг. – Член Совета Федерации Федерального Собрания РФ (Председатель Комитета Совета Федерации по природным ресурсам и охране окружающей среды).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С 1998 года - Президент Общественной организации «Российское геологическое общество</a:t>
            </a:r>
            <a:r>
              <a:rPr lang="ru-RU" sz="1000" dirty="0" smtClean="0">
                <a:latin typeface="Arial Narrow" panose="020B0606020202030204" pitchFamily="34" charset="0"/>
              </a:rPr>
              <a:t>».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1996-1999 гг. - Министр природных ресурсов РФ.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С 1992-1996 гг. - Председатель Комитета по геологии и минеральным ресурсам, Минэкологии РФ, Комитета по геологии и использованию недр.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1990-1992 гг. - Заместитель министра геологии СССР, первый заместитель Председателя Госкомитета РСФСР по геологии и использованию недр.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ОАО «</a:t>
            </a:r>
            <a:r>
              <a:rPr lang="ru-RU" sz="1000" dirty="0" err="1">
                <a:latin typeface="Arial Narrow" panose="020B0606020202030204" pitchFamily="34" charset="0"/>
              </a:rPr>
              <a:t>Камчатгеология</a:t>
            </a:r>
            <a:r>
              <a:rPr lang="ru-RU" sz="1000" dirty="0">
                <a:latin typeface="Arial Narrow" panose="020B0606020202030204" pitchFamily="34" charset="0"/>
              </a:rPr>
              <a:t>», ОАО «</a:t>
            </a:r>
            <a:r>
              <a:rPr lang="ru-RU" sz="1000" dirty="0" err="1">
                <a:latin typeface="Arial Narrow" panose="020B0606020202030204" pitchFamily="34" charset="0"/>
              </a:rPr>
              <a:t>Новатэк</a:t>
            </a:r>
            <a:r>
              <a:rPr lang="ru-RU" sz="1000" dirty="0">
                <a:latin typeface="Arial Narrow" panose="020B0606020202030204" pitchFamily="34" charset="0"/>
              </a:rPr>
              <a:t>», ОАО «</a:t>
            </a:r>
            <a:r>
              <a:rPr lang="ru-RU" sz="1000" dirty="0" err="1">
                <a:latin typeface="Arial Narrow" panose="020B0606020202030204" pitchFamily="34" charset="0"/>
              </a:rPr>
              <a:t>Росгеология</a:t>
            </a:r>
            <a:r>
              <a:rPr lang="ru-RU" sz="1000" dirty="0">
                <a:latin typeface="Arial Narrow" panose="020B0606020202030204" pitchFamily="34" charset="0"/>
              </a:rPr>
              <a:t>», ЗАО «Чек-СУ. ВК»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ПАО АНК «Башнефть» с 2015 года (впервые избран в состав Совета директоров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ПАО 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Неисполнительный директор.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732" y="684287"/>
            <a:ext cx="47525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1E73"/>
                </a:solidFill>
                <a:latin typeface="Arial Narrow" panose="020B0606020202030204" pitchFamily="34" charset="0"/>
              </a:rPr>
              <a:t>ШАФРАНИК Юрий Константинович</a:t>
            </a:r>
            <a:endParaRPr lang="ru-RU" sz="1800" b="1" dirty="0">
              <a:solidFill>
                <a:srgbClr val="C01E73"/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Родился в 1952 г. в с. </a:t>
            </a:r>
            <a:r>
              <a:rPr lang="ru-RU" sz="1000" dirty="0" err="1">
                <a:latin typeface="Arial Narrow" panose="020B0606020202030204" pitchFamily="34" charset="0"/>
              </a:rPr>
              <a:t>Карасуль</a:t>
            </a:r>
            <a:r>
              <a:rPr lang="ru-RU" sz="1000" dirty="0">
                <a:latin typeface="Arial Narrow" panose="020B0606020202030204" pitchFamily="34" charset="0"/>
              </a:rPr>
              <a:t> Тюменской области, </a:t>
            </a:r>
            <a:r>
              <a:rPr lang="ru-RU" sz="1000" dirty="0" smtClean="0">
                <a:latin typeface="Arial Narrow" panose="020B0606020202030204" pitchFamily="34" charset="0"/>
              </a:rPr>
              <a:t>СССР (63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В 1974 г. окончил Тюменский индустриальный институт по специальности «Инженер-электрик по автоматике и телемеханике», в 1980 – получил специальность «Горный инженер по технологии и комплексной механизации разработки нефтяных и газовых </a:t>
            </a:r>
            <a:r>
              <a:rPr lang="ru-RU" sz="1000" dirty="0" smtClean="0">
                <a:latin typeface="Arial Narrow" panose="020B0606020202030204" pitchFamily="34" charset="0"/>
              </a:rPr>
              <a:t>месторождений» Доктор </a:t>
            </a:r>
            <a:r>
              <a:rPr lang="ru-RU" sz="1000" dirty="0">
                <a:latin typeface="Arial Narrow" panose="020B0606020202030204" pitchFamily="34" charset="0"/>
              </a:rPr>
              <a:t>экономических наук</a:t>
            </a:r>
            <a:r>
              <a:rPr lang="ru-RU" sz="1000" dirty="0" smtClean="0">
                <a:latin typeface="Arial Narrow" panose="020B0606020202030204" pitchFamily="34" charset="0"/>
              </a:rPr>
              <a:t>..</a:t>
            </a:r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Опыт работы:</a:t>
            </a:r>
          </a:p>
          <a:p>
            <a:pPr algn="just"/>
            <a:r>
              <a:rPr lang="ru-RU" sz="1000" dirty="0">
                <a:latin typeface="Arial Narrow" panose="020B0606020202030204" pitchFamily="34" charset="0"/>
              </a:rPr>
              <a:t>С 2002 года - председатель Союза </a:t>
            </a:r>
            <a:r>
              <a:rPr lang="ru-RU" sz="1000" dirty="0" err="1">
                <a:latin typeface="Arial Narrow" panose="020B0606020202030204" pitchFamily="34" charset="0"/>
              </a:rPr>
              <a:t>нефтегазопромышленников</a:t>
            </a:r>
            <a:r>
              <a:rPr lang="ru-RU" sz="1000" dirty="0">
                <a:latin typeface="Arial Narrow" panose="020B0606020202030204" pitchFamily="34" charset="0"/>
              </a:rPr>
              <a:t> России.</a:t>
            </a:r>
          </a:p>
          <a:p>
            <a:pPr algn="just"/>
            <a:r>
              <a:rPr lang="ru-RU" sz="1000" dirty="0">
                <a:latin typeface="Arial Narrow" panose="020B0606020202030204" pitchFamily="34" charset="0"/>
              </a:rPr>
              <a:t>В 2003 году  - избран в Совет Союза производителей нефтегазового оборудования.</a:t>
            </a:r>
          </a:p>
          <a:p>
            <a:pPr algn="just"/>
            <a:r>
              <a:rPr lang="ru-RU" sz="1000" dirty="0">
                <a:latin typeface="Arial Narrow" panose="020B0606020202030204" pitchFamily="34" charset="0"/>
              </a:rPr>
              <a:t>В 2004 году избран председателем Комитета ТПП РФ по энергетической стратегии и развитию ТЭК.</a:t>
            </a:r>
          </a:p>
          <a:p>
            <a:pPr algn="just"/>
            <a:r>
              <a:rPr lang="ru-RU" sz="1000" dirty="0">
                <a:latin typeface="Arial Narrow" panose="020B0606020202030204" pitchFamily="34" charset="0"/>
              </a:rPr>
              <a:t>В 1993-1996 - Министр топлива и энергетики РФ.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Совета директоров ПАО АНК «Башнефть» с 2015 года (впервые избран в состав Совета директоров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Совета директоров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Предполагаемый статус кандидата в случае избрания в состав Совета директоров ПАО АНК «Башнефть»:</a:t>
            </a:r>
            <a:r>
              <a:rPr lang="ru-RU" sz="1000" dirty="0">
                <a:latin typeface="Arial Narrow" panose="020B0606020202030204" pitchFamily="34" charset="0"/>
              </a:rPr>
              <a:t> Неисполнительный директор.</a:t>
            </a:r>
          </a:p>
        </p:txBody>
      </p:sp>
      <p:pic>
        <p:nvPicPr>
          <p:cNvPr id="1026" name="Picture 2" descr="http://www.bashneft.ru/files/iblock/ad1/wvw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090919"/>
            <a:ext cx="1368152" cy="16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shneft.ru/files/iblock/c2d/xzixvu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32" y="1080910"/>
            <a:ext cx="1376660" cy="16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0156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Приложение 1. Информация о кандидатах, предлагаемых для избрания в Совет директоров</a:t>
            </a:r>
            <a:endParaRPr lang="ru-RU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Bashneft">
      <a:dk1>
        <a:srgbClr val="000000"/>
      </a:dk1>
      <a:lt1>
        <a:srgbClr val="FFFFFF"/>
      </a:lt1>
      <a:dk2>
        <a:srgbClr val="AD5C85"/>
      </a:dk2>
      <a:lt2>
        <a:srgbClr val="CD4C8F"/>
      </a:lt2>
      <a:accent1>
        <a:srgbClr val="DFDFDF"/>
      </a:accent1>
      <a:accent2>
        <a:srgbClr val="9ACC99"/>
      </a:accent2>
      <a:accent3>
        <a:srgbClr val="369A99"/>
      </a:accent3>
      <a:accent4>
        <a:srgbClr val="5CAC85"/>
      </a:accent4>
      <a:accent5>
        <a:srgbClr val="68B265"/>
      </a:accent5>
      <a:accent6>
        <a:srgbClr val="DF8EB9"/>
      </a:accent6>
      <a:hlink>
        <a:srgbClr val="009999"/>
      </a:hlink>
      <a:folHlink>
        <a:srgbClr val="99CC00"/>
      </a:folHlink>
    </a:clrScheme>
    <a:fontScheme name="Титульный слай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66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AEAEAE"/>
        </a:accent6>
        <a:hlink>
          <a:srgbClr val="008000"/>
        </a:hlink>
        <a:folHlink>
          <a:srgbClr val="C01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66"/>
        </a:accent1>
        <a:accent2>
          <a:srgbClr val="C01E73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AE1A68"/>
        </a:accent6>
        <a:hlink>
          <a:srgbClr val="008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10338</TotalTime>
  <Words>1868</Words>
  <Application>Microsoft Office PowerPoint</Application>
  <PresentationFormat>Произвольный</PresentationFormat>
  <Paragraphs>336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Титульный слайд</vt:lpstr>
      <vt:lpstr>Сведения о кандидатах, выдвинутых акционерами в список кандидатур для избрания в Совет директоров ПАО АНК «Башнефть» на годовом общем собрании акционеров Общества по результатам 2015 года</vt:lpstr>
      <vt:lpstr> </vt:lpstr>
      <vt:lpstr>2) Информация о кандидатах, предложенных для избрания в Совет директоров</vt:lpstr>
      <vt:lpstr> </vt:lpstr>
      <vt:lpstr> </vt:lpstr>
      <vt:lpstr> </vt:lpstr>
      <vt:lpstr> </vt:lpstr>
      <vt:lpstr>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Pyshkin</dc:creator>
  <cp:lastModifiedBy>Фархутдинова Рамзия Вакиловна</cp:lastModifiedBy>
  <cp:revision>499</cp:revision>
  <cp:lastPrinted>2015-02-10T07:30:31Z</cp:lastPrinted>
  <dcterms:created xsi:type="dcterms:W3CDTF">2011-09-14T08:50:03Z</dcterms:created>
  <dcterms:modified xsi:type="dcterms:W3CDTF">2016-05-26T16:32:35Z</dcterms:modified>
</cp:coreProperties>
</file>